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1" r:id="rId4"/>
    <p:sldId id="264" r:id="rId5"/>
    <p:sldId id="266" r:id="rId6"/>
    <p:sldId id="268" r:id="rId7"/>
    <p:sldId id="270" r:id="rId8"/>
    <p:sldId id="271" r:id="rId9"/>
    <p:sldId id="272" r:id="rId10"/>
    <p:sldId id="273" r:id="rId11"/>
    <p:sldId id="269" r:id="rId12"/>
    <p:sldId id="274" r:id="rId13"/>
    <p:sldId id="275" r:id="rId14"/>
    <p:sldId id="276" r:id="rId15"/>
    <p:sldId id="277" r:id="rId16"/>
    <p:sldId id="278" r:id="rId17"/>
    <p:sldId id="258" r:id="rId18"/>
    <p:sldId id="262" r:id="rId19"/>
    <p:sldId id="281" r:id="rId20"/>
    <p:sldId id="284" r:id="rId21"/>
    <p:sldId id="282" r:id="rId22"/>
    <p:sldId id="296" r:id="rId23"/>
    <p:sldId id="291" r:id="rId24"/>
    <p:sldId id="280" r:id="rId25"/>
    <p:sldId id="285" r:id="rId26"/>
    <p:sldId id="286" r:id="rId27"/>
    <p:sldId id="287" r:id="rId28"/>
    <p:sldId id="289" r:id="rId29"/>
    <p:sldId id="309" r:id="rId30"/>
    <p:sldId id="310" r:id="rId31"/>
    <p:sldId id="311" r:id="rId32"/>
    <p:sldId id="290" r:id="rId33"/>
    <p:sldId id="292" r:id="rId34"/>
    <p:sldId id="293" r:id="rId35"/>
    <p:sldId id="294" r:id="rId36"/>
    <p:sldId id="295" r:id="rId37"/>
    <p:sldId id="297" r:id="rId38"/>
    <p:sldId id="279" r:id="rId39"/>
    <p:sldId id="299" r:id="rId40"/>
    <p:sldId id="300" r:id="rId41"/>
    <p:sldId id="301" r:id="rId42"/>
    <p:sldId id="302" r:id="rId43"/>
    <p:sldId id="303" r:id="rId44"/>
    <p:sldId id="312" r:id="rId45"/>
    <p:sldId id="304" r:id="rId46"/>
    <p:sldId id="308" r:id="rId47"/>
    <p:sldId id="313" r:id="rId48"/>
    <p:sldId id="305" r:id="rId49"/>
    <p:sldId id="306" r:id="rId50"/>
    <p:sldId id="298" r:id="rId51"/>
    <p:sldId id="314" r:id="rId52"/>
    <p:sldId id="315" r:id="rId53"/>
    <p:sldId id="316" r:id="rId54"/>
    <p:sldId id="317" r:id="rId55"/>
    <p:sldId id="318" r:id="rId56"/>
    <p:sldId id="320" r:id="rId57"/>
    <p:sldId id="319" r:id="rId58"/>
    <p:sldId id="321" r:id="rId59"/>
    <p:sldId id="322" r:id="rId60"/>
    <p:sldId id="323" r:id="rId61"/>
    <p:sldId id="325" r:id="rId62"/>
    <p:sldId id="326" r:id="rId63"/>
    <p:sldId id="327" r:id="rId64"/>
    <p:sldId id="328" r:id="rId65"/>
    <p:sldId id="329" r:id="rId66"/>
    <p:sldId id="263" r:id="rId6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1" d="100"/>
          <a:sy n="91" d="100"/>
        </p:scale>
        <p:origin x="168" y="5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BEF6E3FF-0D8D-4DDD-946E-22F086FA3EEF}" type="datetimeFigureOut">
              <a:rPr lang="zh-CN" altLang="en-US" smtClean="0"/>
              <a:t>2024/4/23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DCE69BB-CE14-43BB-BC82-2D313A5E0C6B}" type="slidenum">
              <a:rPr lang="zh-CN" altLang="en-US" smtClean="0"/>
              <a:t>‹#›</a:t>
            </a:fld>
            <a:endParaRPr lang="zh-CN" altLang="en-US"/>
          </a:p>
        </p:txBody>
      </p:sp>
    </p:spTree>
    <p:extLst>
      <p:ext uri="{BB962C8B-B14F-4D97-AF65-F5344CB8AC3E}">
        <p14:creationId xmlns:p14="http://schemas.microsoft.com/office/powerpoint/2010/main" val="644010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EF6E3FF-0D8D-4DDD-946E-22F086FA3EEF}" type="datetimeFigureOut">
              <a:rPr lang="zh-CN" altLang="en-US" smtClean="0"/>
              <a:t>2024/4/23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DCE69BB-CE14-43BB-BC82-2D313A5E0C6B}" type="slidenum">
              <a:rPr lang="zh-CN" altLang="en-US" smtClean="0"/>
              <a:t>‹#›</a:t>
            </a:fld>
            <a:endParaRPr lang="zh-CN" altLang="en-US"/>
          </a:p>
        </p:txBody>
      </p:sp>
    </p:spTree>
    <p:extLst>
      <p:ext uri="{BB962C8B-B14F-4D97-AF65-F5344CB8AC3E}">
        <p14:creationId xmlns:p14="http://schemas.microsoft.com/office/powerpoint/2010/main" val="339649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EF6E3FF-0D8D-4DDD-946E-22F086FA3EEF}" type="datetimeFigureOut">
              <a:rPr lang="zh-CN" altLang="en-US" smtClean="0"/>
              <a:t>2024/4/23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DCE69BB-CE14-43BB-BC82-2D313A5E0C6B}" type="slidenum">
              <a:rPr lang="zh-CN" altLang="en-US" smtClean="0"/>
              <a:t>‹#›</a:t>
            </a:fld>
            <a:endParaRPr lang="zh-CN" alt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944669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EF6E3FF-0D8D-4DDD-946E-22F086FA3EEF}" type="datetimeFigureOut">
              <a:rPr lang="zh-CN" altLang="en-US" smtClean="0"/>
              <a:t>2024/4/23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DCE69BB-CE14-43BB-BC82-2D313A5E0C6B}" type="slidenum">
              <a:rPr lang="zh-CN" altLang="en-US" smtClean="0"/>
              <a:t>‹#›</a:t>
            </a:fld>
            <a:endParaRPr lang="zh-CN" altLang="en-US"/>
          </a:p>
        </p:txBody>
      </p:sp>
    </p:spTree>
    <p:extLst>
      <p:ext uri="{BB962C8B-B14F-4D97-AF65-F5344CB8AC3E}">
        <p14:creationId xmlns:p14="http://schemas.microsoft.com/office/powerpoint/2010/main" val="6720384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EF6E3FF-0D8D-4DDD-946E-22F086FA3EEF}" type="datetimeFigureOut">
              <a:rPr lang="zh-CN" altLang="en-US" smtClean="0"/>
              <a:t>2024/4/23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DCE69BB-CE14-43BB-BC82-2D313A5E0C6B}" type="slidenum">
              <a:rPr lang="zh-CN" altLang="en-US" smtClean="0"/>
              <a:t>‹#›</a:t>
            </a:fld>
            <a:endParaRPr lang="zh-CN"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7801075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EF6E3FF-0D8D-4DDD-946E-22F086FA3EEF}" type="datetimeFigureOut">
              <a:rPr lang="zh-CN" altLang="en-US" smtClean="0"/>
              <a:t>2024/4/23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DCE69BB-CE14-43BB-BC82-2D313A5E0C6B}" type="slidenum">
              <a:rPr lang="zh-CN" altLang="en-US" smtClean="0"/>
              <a:t>‹#›</a:t>
            </a:fld>
            <a:endParaRPr lang="zh-CN" altLang="en-US"/>
          </a:p>
        </p:txBody>
      </p:sp>
    </p:spTree>
    <p:extLst>
      <p:ext uri="{BB962C8B-B14F-4D97-AF65-F5344CB8AC3E}">
        <p14:creationId xmlns:p14="http://schemas.microsoft.com/office/powerpoint/2010/main" val="17420610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EF6E3FF-0D8D-4DDD-946E-22F086FA3EEF}" type="datetimeFigureOut">
              <a:rPr lang="zh-CN" altLang="en-US" smtClean="0"/>
              <a:t>2024/4/23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DCE69BB-CE14-43BB-BC82-2D313A5E0C6B}" type="slidenum">
              <a:rPr lang="zh-CN" altLang="en-US" smtClean="0"/>
              <a:t>‹#›</a:t>
            </a:fld>
            <a:endParaRPr lang="zh-CN" altLang="en-US"/>
          </a:p>
        </p:txBody>
      </p:sp>
    </p:spTree>
    <p:extLst>
      <p:ext uri="{BB962C8B-B14F-4D97-AF65-F5344CB8AC3E}">
        <p14:creationId xmlns:p14="http://schemas.microsoft.com/office/powerpoint/2010/main" val="18377766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EF6E3FF-0D8D-4DDD-946E-22F086FA3EEF}" type="datetimeFigureOut">
              <a:rPr lang="zh-CN" altLang="en-US" smtClean="0"/>
              <a:t>2024/4/23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DCE69BB-CE14-43BB-BC82-2D313A5E0C6B}" type="slidenum">
              <a:rPr lang="zh-CN" altLang="en-US" smtClean="0"/>
              <a:t>‹#›</a:t>
            </a:fld>
            <a:endParaRPr lang="zh-CN" altLang="en-US"/>
          </a:p>
        </p:txBody>
      </p:sp>
    </p:spTree>
    <p:extLst>
      <p:ext uri="{BB962C8B-B14F-4D97-AF65-F5344CB8AC3E}">
        <p14:creationId xmlns:p14="http://schemas.microsoft.com/office/powerpoint/2010/main" val="3901697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EF6E3FF-0D8D-4DDD-946E-22F086FA3EEF}" type="datetimeFigureOut">
              <a:rPr lang="zh-CN" altLang="en-US" smtClean="0"/>
              <a:t>2024/4/23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DCE69BB-CE14-43BB-BC82-2D313A5E0C6B}" type="slidenum">
              <a:rPr lang="zh-CN" altLang="en-US" smtClean="0"/>
              <a:t>‹#›</a:t>
            </a:fld>
            <a:endParaRPr lang="zh-CN" altLang="en-US"/>
          </a:p>
        </p:txBody>
      </p:sp>
    </p:spTree>
    <p:extLst>
      <p:ext uri="{BB962C8B-B14F-4D97-AF65-F5344CB8AC3E}">
        <p14:creationId xmlns:p14="http://schemas.microsoft.com/office/powerpoint/2010/main" val="3655811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EF6E3FF-0D8D-4DDD-946E-22F086FA3EEF}" type="datetimeFigureOut">
              <a:rPr lang="zh-CN" altLang="en-US" smtClean="0"/>
              <a:t>2024/4/23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DCE69BB-CE14-43BB-BC82-2D313A5E0C6B}" type="slidenum">
              <a:rPr lang="zh-CN" altLang="en-US" smtClean="0"/>
              <a:t>‹#›</a:t>
            </a:fld>
            <a:endParaRPr lang="zh-CN" altLang="en-US"/>
          </a:p>
        </p:txBody>
      </p:sp>
    </p:spTree>
    <p:extLst>
      <p:ext uri="{BB962C8B-B14F-4D97-AF65-F5344CB8AC3E}">
        <p14:creationId xmlns:p14="http://schemas.microsoft.com/office/powerpoint/2010/main" val="4058037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BEF6E3FF-0D8D-4DDD-946E-22F086FA3EEF}" type="datetimeFigureOut">
              <a:rPr lang="zh-CN" altLang="en-US" smtClean="0"/>
              <a:t>2024/4/23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DCE69BB-CE14-43BB-BC82-2D313A5E0C6B}" type="slidenum">
              <a:rPr lang="zh-CN" altLang="en-US" smtClean="0"/>
              <a:t>‹#›</a:t>
            </a:fld>
            <a:endParaRPr lang="zh-CN" altLang="en-US"/>
          </a:p>
        </p:txBody>
      </p:sp>
    </p:spTree>
    <p:extLst>
      <p:ext uri="{BB962C8B-B14F-4D97-AF65-F5344CB8AC3E}">
        <p14:creationId xmlns:p14="http://schemas.microsoft.com/office/powerpoint/2010/main" val="3435943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EF6E3FF-0D8D-4DDD-946E-22F086FA3EEF}" type="datetimeFigureOut">
              <a:rPr lang="zh-CN" altLang="en-US" smtClean="0"/>
              <a:t>2024/4/23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DCE69BB-CE14-43BB-BC82-2D313A5E0C6B}" type="slidenum">
              <a:rPr lang="zh-CN" altLang="en-US" smtClean="0"/>
              <a:t>‹#›</a:t>
            </a:fld>
            <a:endParaRPr lang="zh-CN" altLang="en-US"/>
          </a:p>
        </p:txBody>
      </p:sp>
    </p:spTree>
    <p:extLst>
      <p:ext uri="{BB962C8B-B14F-4D97-AF65-F5344CB8AC3E}">
        <p14:creationId xmlns:p14="http://schemas.microsoft.com/office/powerpoint/2010/main" val="2515566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EF6E3FF-0D8D-4DDD-946E-22F086FA3EEF}" type="datetimeFigureOut">
              <a:rPr lang="zh-CN" altLang="en-US" smtClean="0"/>
              <a:t>2024/4/23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DCE69BB-CE14-43BB-BC82-2D313A5E0C6B}" type="slidenum">
              <a:rPr lang="zh-CN" altLang="en-US" smtClean="0"/>
              <a:t>‹#›</a:t>
            </a:fld>
            <a:endParaRPr lang="zh-CN" altLang="en-US"/>
          </a:p>
        </p:txBody>
      </p:sp>
    </p:spTree>
    <p:extLst>
      <p:ext uri="{BB962C8B-B14F-4D97-AF65-F5344CB8AC3E}">
        <p14:creationId xmlns:p14="http://schemas.microsoft.com/office/powerpoint/2010/main" val="2458538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F6E3FF-0D8D-4DDD-946E-22F086FA3EEF}" type="datetimeFigureOut">
              <a:rPr lang="zh-CN" altLang="en-US" smtClean="0"/>
              <a:t>2024/4/23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CDCE69BB-CE14-43BB-BC82-2D313A5E0C6B}" type="slidenum">
              <a:rPr lang="zh-CN" altLang="en-US" smtClean="0"/>
              <a:t>‹#›</a:t>
            </a:fld>
            <a:endParaRPr lang="zh-CN" altLang="en-US"/>
          </a:p>
        </p:txBody>
      </p:sp>
    </p:spTree>
    <p:extLst>
      <p:ext uri="{BB962C8B-B14F-4D97-AF65-F5344CB8AC3E}">
        <p14:creationId xmlns:p14="http://schemas.microsoft.com/office/powerpoint/2010/main" val="497580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EF6E3FF-0D8D-4DDD-946E-22F086FA3EEF}" type="datetimeFigureOut">
              <a:rPr lang="zh-CN" altLang="en-US" smtClean="0"/>
              <a:t>2024/4/23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DCE69BB-CE14-43BB-BC82-2D313A5E0C6B}" type="slidenum">
              <a:rPr lang="zh-CN" altLang="en-US" smtClean="0"/>
              <a:t>‹#›</a:t>
            </a:fld>
            <a:endParaRPr lang="zh-CN" altLang="en-US"/>
          </a:p>
        </p:txBody>
      </p:sp>
    </p:spTree>
    <p:extLst>
      <p:ext uri="{BB962C8B-B14F-4D97-AF65-F5344CB8AC3E}">
        <p14:creationId xmlns:p14="http://schemas.microsoft.com/office/powerpoint/2010/main" val="4224176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EF6E3FF-0D8D-4DDD-946E-22F086FA3EEF}" type="datetimeFigureOut">
              <a:rPr lang="zh-CN" altLang="en-US" smtClean="0"/>
              <a:t>2024/4/23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DCE69BB-CE14-43BB-BC82-2D313A5E0C6B}" type="slidenum">
              <a:rPr lang="zh-CN" altLang="en-US" smtClean="0"/>
              <a:t>‹#›</a:t>
            </a:fld>
            <a:endParaRPr lang="zh-CN" altLang="en-US"/>
          </a:p>
        </p:txBody>
      </p:sp>
    </p:spTree>
    <p:extLst>
      <p:ext uri="{BB962C8B-B14F-4D97-AF65-F5344CB8AC3E}">
        <p14:creationId xmlns:p14="http://schemas.microsoft.com/office/powerpoint/2010/main" val="3378978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EF6E3FF-0D8D-4DDD-946E-22F086FA3EEF}" type="datetimeFigureOut">
              <a:rPr lang="zh-CN" altLang="en-US" smtClean="0"/>
              <a:t>2024/4/23</a:t>
            </a:fld>
            <a:endParaRPr lang="zh-CN" alt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DCE69BB-CE14-43BB-BC82-2D313A5E0C6B}" type="slidenum">
              <a:rPr lang="zh-CN" altLang="en-US" smtClean="0"/>
              <a:t>‹#›</a:t>
            </a:fld>
            <a:endParaRPr lang="zh-CN" altLang="en-US"/>
          </a:p>
        </p:txBody>
      </p:sp>
    </p:spTree>
    <p:extLst>
      <p:ext uri="{BB962C8B-B14F-4D97-AF65-F5344CB8AC3E}">
        <p14:creationId xmlns:p14="http://schemas.microsoft.com/office/powerpoint/2010/main" val="30158480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hyperlink" Target="https://baike.baidu.com/item/%E7%87%83%E7%85%A4%E9%94%85%E7%82%89/2369922?fromModule=lemma_inlink" TargetMode="External"/><Relationship Id="rId3" Type="http://schemas.openxmlformats.org/officeDocument/2006/relationships/hyperlink" Target="https://baike.baidu.com/item/%E7%94%B5%E9%94%85%E7%82%89/9125903?fromModule=lemma_inlink" TargetMode="External"/><Relationship Id="rId7" Type="http://schemas.openxmlformats.org/officeDocument/2006/relationships/hyperlink" Target="https://baike.baidu.com/item/%E8%92%B8%E6%B1%BD%E9%94%85%E7%82%89/9125875?fromModule=lemma_inlink" TargetMode="External"/><Relationship Id="rId12" Type="http://schemas.openxmlformats.org/officeDocument/2006/relationships/hyperlink" Target="https://baike.baidu.com/item/%E7%83%9F%E9%A3%8E%E7%B3%BB%E7%BB%9F/5163420?fromModule=lemma_inlink" TargetMode="External"/><Relationship Id="rId2" Type="http://schemas.openxmlformats.org/officeDocument/2006/relationships/hyperlink" Target="https://baike.baidu.com/item/%E5%AE%B6%E7%94%A8%E9%94%85%E7%82%89/381451?fromModule=lemma_inlink" TargetMode="External"/><Relationship Id="rId1" Type="http://schemas.openxmlformats.org/officeDocument/2006/relationships/slideLayout" Target="../slideLayouts/slideLayout1.xml"/><Relationship Id="rId6" Type="http://schemas.openxmlformats.org/officeDocument/2006/relationships/hyperlink" Target="https://baike.baidu.com/item/%E5%A3%81%E6%8C%82%E7%82%89/2449203?fromModule=lemma_inlink" TargetMode="External"/><Relationship Id="rId11" Type="http://schemas.openxmlformats.org/officeDocument/2006/relationships/hyperlink" Target="https://baike.baidu.com/item/%E7%87%83%E6%96%99%E7%B3%BB%E7%BB%9F/15534598?fromModule=lemma_inlink" TargetMode="External"/><Relationship Id="rId5" Type="http://schemas.openxmlformats.org/officeDocument/2006/relationships/hyperlink" Target="https://baike.baidu.com/item/%E7%87%83%E6%B0%94%E9%94%85%E7%82%89/10133177?fromModule=lemma_inlink" TargetMode="External"/><Relationship Id="rId10" Type="http://schemas.openxmlformats.org/officeDocument/2006/relationships/hyperlink" Target="https://baike.baidu.com/item/%E7%89%B9%E7%A7%8D%E8%AE%BE%E5%A4%87/5108060?fromModule=lemma_inlink" TargetMode="External"/><Relationship Id="rId4" Type="http://schemas.openxmlformats.org/officeDocument/2006/relationships/hyperlink" Target="https://baike.baidu.com/item/%E7%94%B5%E7%83%AD%E6%B0%B4%E9%94%85%E7%82%89/377029?fromModule=lemma_inlink" TargetMode="External"/><Relationship Id="rId9" Type="http://schemas.openxmlformats.org/officeDocument/2006/relationships/hyperlink" Target="https://baike.baidu.com/item/%E7%87%83%E6%B2%B9%E9%94%85%E7%82%89/3040017?fromModule=lemma_inlink"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0893" y="1357786"/>
            <a:ext cx="7766936" cy="1646302"/>
          </a:xfrm>
        </p:spPr>
        <p:txBody>
          <a:bodyPr/>
          <a:lstStyle/>
          <a:p>
            <a:pPr algn="ctr"/>
            <a:r>
              <a:rPr lang="zh-CN" altLang="en-US" dirty="0" smtClean="0"/>
              <a:t>城市供热系统介绍</a:t>
            </a:r>
            <a:endParaRPr lang="zh-CN" altLang="en-US" dirty="0"/>
          </a:p>
        </p:txBody>
      </p:sp>
      <p:sp>
        <p:nvSpPr>
          <p:cNvPr id="3" name="副标题 2"/>
          <p:cNvSpPr>
            <a:spLocks noGrp="1"/>
          </p:cNvSpPr>
          <p:nvPr>
            <p:ph type="subTitle" idx="1"/>
          </p:nvPr>
        </p:nvSpPr>
        <p:spPr>
          <a:xfrm>
            <a:off x="1206278" y="3581602"/>
            <a:ext cx="7766936" cy="1096899"/>
          </a:xfrm>
        </p:spPr>
        <p:txBody>
          <a:bodyPr>
            <a:normAutofit/>
          </a:bodyPr>
          <a:lstStyle/>
          <a:p>
            <a:r>
              <a:rPr lang="zh-CN" altLang="en-US" sz="2400" dirty="0" smtClean="0"/>
              <a:t>热源相关</a:t>
            </a:r>
            <a:endParaRPr lang="zh-CN" altLang="en-US" sz="2400" dirty="0"/>
          </a:p>
        </p:txBody>
      </p:sp>
    </p:spTree>
    <p:extLst>
      <p:ext uri="{BB962C8B-B14F-4D97-AF65-F5344CB8AC3E}">
        <p14:creationId xmlns:p14="http://schemas.microsoft.com/office/powerpoint/2010/main" val="9430746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4"/>
          <p:cNvSpPr txBox="1">
            <a:spLocks/>
          </p:cNvSpPr>
          <p:nvPr/>
        </p:nvSpPr>
        <p:spPr>
          <a:xfrm>
            <a:off x="784629" y="119742"/>
            <a:ext cx="9622113" cy="1585688"/>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n-lt"/>
                <a:ea typeface="+mn-ea"/>
                <a:cs typeface="+mn-cs"/>
              </a:defRPr>
            </a:lvl1pPr>
            <a:lvl2pPr eaLnBrk="1" hangingPunct="1">
              <a:defRPr>
                <a:solidFill>
                  <a:schemeClr val="dk1"/>
                </a:solidFill>
                <a:latin typeface="+mn-lt"/>
                <a:ea typeface="+mn-ea"/>
                <a:cs typeface="+mn-cs"/>
              </a:defRPr>
            </a:lvl2pPr>
            <a:lvl3pPr eaLnBrk="1" hangingPunct="1">
              <a:defRPr>
                <a:solidFill>
                  <a:schemeClr val="dk1"/>
                </a:solidFill>
                <a:latin typeface="+mn-lt"/>
                <a:ea typeface="+mn-ea"/>
                <a:cs typeface="+mn-cs"/>
              </a:defRPr>
            </a:lvl3pPr>
            <a:lvl4pPr eaLnBrk="1" hangingPunct="1">
              <a:defRPr>
                <a:solidFill>
                  <a:schemeClr val="dk1"/>
                </a:solidFill>
                <a:latin typeface="+mn-lt"/>
                <a:ea typeface="+mn-ea"/>
                <a:cs typeface="+mn-cs"/>
              </a:defRPr>
            </a:lvl4pPr>
            <a:lvl5pPr eaLnBrk="1" hangingPunct="1">
              <a:defRPr>
                <a:solidFill>
                  <a:schemeClr val="dk1"/>
                </a:solidFill>
                <a:latin typeface="+mn-lt"/>
                <a:ea typeface="+mn-ea"/>
                <a:cs typeface="+mn-cs"/>
              </a:defRPr>
            </a:lvl5pPr>
            <a:lvl6pPr eaLnBrk="1" hangingPunct="1">
              <a:defRPr>
                <a:solidFill>
                  <a:schemeClr val="dk1"/>
                </a:solidFill>
                <a:latin typeface="+mn-lt"/>
                <a:ea typeface="+mn-ea"/>
                <a:cs typeface="+mn-cs"/>
              </a:defRPr>
            </a:lvl6pPr>
            <a:lvl7pPr eaLnBrk="1" hangingPunct="1">
              <a:defRPr>
                <a:solidFill>
                  <a:schemeClr val="dk1"/>
                </a:solidFill>
                <a:latin typeface="+mn-lt"/>
                <a:ea typeface="+mn-ea"/>
                <a:cs typeface="+mn-cs"/>
              </a:defRPr>
            </a:lvl7pPr>
            <a:lvl8pPr eaLnBrk="1" hangingPunct="1">
              <a:defRPr>
                <a:solidFill>
                  <a:schemeClr val="dk1"/>
                </a:solidFill>
                <a:latin typeface="+mn-lt"/>
                <a:ea typeface="+mn-ea"/>
                <a:cs typeface="+mn-cs"/>
              </a:defRPr>
            </a:lvl8pPr>
            <a:lvl9pPr eaLnBrk="1" hangingPunct="1">
              <a:defRPr>
                <a:solidFill>
                  <a:schemeClr val="dk1"/>
                </a:solidFill>
                <a:latin typeface="+mn-lt"/>
                <a:ea typeface="+mn-ea"/>
                <a:cs typeface="+mn-cs"/>
              </a:defRPr>
            </a:lvl9pPr>
          </a:lstStyle>
          <a:p>
            <a:pPr algn="l"/>
            <a:r>
              <a:rPr lang="zh-CN" altLang="en-US" sz="3600" dirty="0" smtClean="0">
                <a:solidFill>
                  <a:schemeClr val="tx1"/>
                </a:solidFill>
                <a:latin typeface="宋体" panose="02010600030101010101" pitchFamily="2" charset="-122"/>
                <a:ea typeface="宋体" panose="02010600030101010101" pitchFamily="2" charset="-122"/>
              </a:rPr>
              <a:t>二、</a:t>
            </a:r>
            <a:r>
              <a:rPr lang="zh-CN" altLang="zh-CN" sz="3600" dirty="0" smtClean="0">
                <a:solidFill>
                  <a:schemeClr val="tx1"/>
                </a:solidFill>
                <a:latin typeface="宋体" panose="02010600030101010101" pitchFamily="2" charset="-122"/>
                <a:ea typeface="宋体" panose="02010600030101010101" pitchFamily="2" charset="-122"/>
              </a:rPr>
              <a:t>城市供热系统可按下列方式进行分类：</a:t>
            </a:r>
            <a:br>
              <a:rPr lang="zh-CN" altLang="zh-CN" sz="3600" dirty="0" smtClean="0">
                <a:solidFill>
                  <a:schemeClr val="tx1"/>
                </a:solidFill>
                <a:latin typeface="宋体" panose="02010600030101010101" pitchFamily="2" charset="-122"/>
                <a:ea typeface="宋体" panose="02010600030101010101" pitchFamily="2" charset="-122"/>
              </a:rPr>
            </a:br>
            <a:r>
              <a:rPr lang="en-US" altLang="zh-CN" sz="3600" dirty="0" smtClean="0">
                <a:solidFill>
                  <a:schemeClr val="tx1"/>
                </a:solidFill>
                <a:latin typeface="宋体" panose="02010600030101010101" pitchFamily="2" charset="-122"/>
                <a:ea typeface="宋体" panose="02010600030101010101" pitchFamily="2" charset="-122"/>
              </a:rPr>
              <a:t>2</a:t>
            </a:r>
            <a:r>
              <a:rPr lang="zh-CN" altLang="en-US" sz="3600" dirty="0" smtClean="0">
                <a:solidFill>
                  <a:schemeClr val="tx1"/>
                </a:solidFill>
                <a:latin typeface="宋体" panose="02010600030101010101" pitchFamily="2" charset="-122"/>
                <a:ea typeface="宋体" panose="02010600030101010101" pitchFamily="2" charset="-122"/>
              </a:rPr>
              <a:t>、</a:t>
            </a:r>
            <a:r>
              <a:rPr lang="zh-CN" altLang="zh-CN" sz="2400" dirty="0">
                <a:solidFill>
                  <a:schemeClr val="tx1"/>
                </a:solidFill>
                <a:latin typeface="宋体" panose="02010600030101010101" pitchFamily="2" charset="-122"/>
                <a:ea typeface="宋体" panose="02010600030101010101" pitchFamily="2" charset="-122"/>
              </a:rPr>
              <a:t>按热源不同，分为</a:t>
            </a:r>
            <a:r>
              <a:rPr lang="zh-CN" altLang="en-US" sz="2400" dirty="0">
                <a:solidFill>
                  <a:schemeClr val="tx1"/>
                </a:solidFill>
                <a:latin typeface="宋体" panose="02010600030101010101" pitchFamily="2" charset="-122"/>
                <a:ea typeface="宋体" panose="02010600030101010101" pitchFamily="2" charset="-122"/>
              </a:rPr>
              <a:t>热电联产系统、</a:t>
            </a:r>
            <a:r>
              <a:rPr lang="zh-CN" altLang="zh-CN" sz="2400" dirty="0">
                <a:solidFill>
                  <a:schemeClr val="tx1"/>
                </a:solidFill>
                <a:latin typeface="宋体" panose="02010600030101010101" pitchFamily="2" charset="-122"/>
                <a:ea typeface="宋体" panose="02010600030101010101" pitchFamily="2" charset="-122"/>
              </a:rPr>
              <a:t>锅炉供热系统，另外还有以</a:t>
            </a:r>
            <a:r>
              <a:rPr lang="zh-CN" altLang="en-US" sz="2400" dirty="0">
                <a:solidFill>
                  <a:schemeClr val="tx1"/>
                </a:solidFill>
                <a:latin typeface="宋体" panose="02010600030101010101" pitchFamily="2" charset="-122"/>
                <a:ea typeface="宋体" panose="02010600030101010101" pitchFamily="2" charset="-122"/>
              </a:rPr>
              <a:t>地源热泵</a:t>
            </a:r>
            <a:r>
              <a:rPr lang="zh-CN" altLang="zh-CN" sz="2400" dirty="0">
                <a:solidFill>
                  <a:schemeClr val="tx1"/>
                </a:solidFill>
                <a:latin typeface="宋体" panose="02010600030101010101" pitchFamily="2" charset="-122"/>
                <a:ea typeface="宋体" panose="02010600030101010101" pitchFamily="2" charset="-122"/>
              </a:rPr>
              <a:t>、水源热泵、工业余热、核能、太阳能等作为热源的供热系统</a:t>
            </a:r>
            <a:r>
              <a:rPr lang="zh-CN" altLang="zh-CN" sz="2400" dirty="0" smtClean="0">
                <a:solidFill>
                  <a:schemeClr val="tx1"/>
                </a:solidFill>
                <a:latin typeface="宋体" panose="02010600030101010101" pitchFamily="2" charset="-122"/>
                <a:ea typeface="宋体" panose="02010600030101010101" pitchFamily="2" charset="-122"/>
              </a:rPr>
              <a:t>。</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6" name="矩形 5"/>
          <p:cNvSpPr/>
          <p:nvPr/>
        </p:nvSpPr>
        <p:spPr>
          <a:xfrm>
            <a:off x="3726472" y="5811298"/>
            <a:ext cx="2954655" cy="923330"/>
          </a:xfrm>
          <a:prstGeom prst="rect">
            <a:avLst/>
          </a:prstGeom>
          <a:noFill/>
        </p:spPr>
        <p:txBody>
          <a:bodyPr wrap="none" lIns="91440" tIns="45720" rIns="91440" bIns="45720">
            <a:spAutoFit/>
          </a:bodyPr>
          <a:lstStyle/>
          <a:p>
            <a:pPr algn="ctr"/>
            <a:r>
              <a:rPr lang="zh-CN" altLang="en-US" sz="54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余热供热</a:t>
            </a:r>
            <a:endParaRPr lang="zh-CN" alt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371" y="1873962"/>
            <a:ext cx="7931314" cy="3685010"/>
          </a:xfrm>
          <a:prstGeom prst="rect">
            <a:avLst/>
          </a:prstGeom>
        </p:spPr>
      </p:pic>
    </p:spTree>
    <p:extLst>
      <p:ext uri="{BB962C8B-B14F-4D97-AF65-F5344CB8AC3E}">
        <p14:creationId xmlns:p14="http://schemas.microsoft.com/office/powerpoint/2010/main" val="33581619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871717" y="50801"/>
            <a:ext cx="9622112" cy="1320800"/>
          </a:xfrm>
        </p:spPr>
        <p:style>
          <a:lnRef idx="2">
            <a:schemeClr val="accent1"/>
          </a:lnRef>
          <a:fillRef idx="1">
            <a:schemeClr val="lt1"/>
          </a:fillRef>
          <a:effectRef idx="0">
            <a:schemeClr val="accent1"/>
          </a:effectRef>
          <a:fontRef idx="minor">
            <a:schemeClr val="dk1"/>
          </a:fontRef>
        </p:style>
        <p:txBody>
          <a:bodyPr/>
          <a:lstStyle/>
          <a:p>
            <a:pPr algn="l"/>
            <a:r>
              <a:rPr lang="zh-CN" altLang="en-US" sz="3600" dirty="0" smtClean="0">
                <a:solidFill>
                  <a:schemeClr val="tx1"/>
                </a:solidFill>
                <a:latin typeface="宋体" panose="02010600030101010101" pitchFamily="2" charset="-122"/>
                <a:ea typeface="宋体" panose="02010600030101010101" pitchFamily="2" charset="-122"/>
              </a:rPr>
              <a:t>二、</a:t>
            </a:r>
            <a:r>
              <a:rPr lang="zh-CN" altLang="zh-CN" sz="3600" dirty="0" smtClean="0">
                <a:solidFill>
                  <a:schemeClr val="tx1"/>
                </a:solidFill>
                <a:latin typeface="宋体" panose="02010600030101010101" pitchFamily="2" charset="-122"/>
                <a:ea typeface="宋体" panose="02010600030101010101" pitchFamily="2" charset="-122"/>
              </a:rPr>
              <a:t>城市供热系统</a:t>
            </a:r>
            <a:r>
              <a:rPr lang="zh-CN" altLang="zh-CN" sz="3600" dirty="0">
                <a:solidFill>
                  <a:schemeClr val="tx1"/>
                </a:solidFill>
                <a:latin typeface="宋体" panose="02010600030101010101" pitchFamily="2" charset="-122"/>
                <a:ea typeface="宋体" panose="02010600030101010101" pitchFamily="2" charset="-122"/>
              </a:rPr>
              <a:t>可按下列方式进行分类：</a:t>
            </a:r>
            <a:br>
              <a:rPr lang="zh-CN" altLang="zh-CN" sz="3600" dirty="0">
                <a:solidFill>
                  <a:schemeClr val="tx1"/>
                </a:solidFill>
                <a:latin typeface="宋体" panose="02010600030101010101" pitchFamily="2" charset="-122"/>
                <a:ea typeface="宋体" panose="02010600030101010101" pitchFamily="2" charset="-122"/>
              </a:rPr>
            </a:br>
            <a:r>
              <a:rPr lang="en-US" altLang="zh-CN" sz="3600" dirty="0" smtClean="0">
                <a:solidFill>
                  <a:schemeClr val="tx1"/>
                </a:solidFill>
                <a:latin typeface="宋体" panose="02010600030101010101" pitchFamily="2" charset="-122"/>
                <a:ea typeface="宋体" panose="02010600030101010101" pitchFamily="2" charset="-122"/>
              </a:rPr>
              <a:t>3</a:t>
            </a:r>
            <a:r>
              <a:rPr lang="zh-CN" altLang="en-US" sz="3600" dirty="0" smtClean="0">
                <a:solidFill>
                  <a:schemeClr val="tx1"/>
                </a:solidFill>
                <a:latin typeface="宋体" panose="02010600030101010101" pitchFamily="2" charset="-122"/>
                <a:ea typeface="宋体" panose="02010600030101010101" pitchFamily="2" charset="-122"/>
              </a:rPr>
              <a:t>、</a:t>
            </a:r>
            <a:r>
              <a:rPr lang="zh-CN" altLang="zh-CN" sz="2400" dirty="0" smtClean="0">
                <a:solidFill>
                  <a:schemeClr val="tx1"/>
                </a:solidFill>
                <a:latin typeface="宋体" panose="02010600030101010101" pitchFamily="2" charset="-122"/>
                <a:ea typeface="宋体" panose="02010600030101010101" pitchFamily="2" charset="-122"/>
              </a:rPr>
              <a:t>按</a:t>
            </a:r>
            <a:r>
              <a:rPr lang="zh-CN" altLang="zh-CN" sz="2400" dirty="0">
                <a:solidFill>
                  <a:schemeClr val="tx1"/>
                </a:solidFill>
                <a:latin typeface="宋体" panose="02010600030101010101" pitchFamily="2" charset="-122"/>
                <a:ea typeface="宋体" panose="02010600030101010101" pitchFamily="2" charset="-122"/>
              </a:rPr>
              <a:t>供热管道的不同，可分为单管制、双</a:t>
            </a:r>
            <a:r>
              <a:rPr lang="zh-CN" altLang="zh-CN" sz="2400" dirty="0" smtClean="0">
                <a:solidFill>
                  <a:schemeClr val="tx1"/>
                </a:solidFill>
                <a:latin typeface="宋体" panose="02010600030101010101" pitchFamily="2" charset="-122"/>
                <a:ea typeface="宋体" panose="02010600030101010101" pitchFamily="2" charset="-122"/>
              </a:rPr>
              <a:t>管制供热</a:t>
            </a:r>
            <a:r>
              <a:rPr lang="zh-CN" altLang="zh-CN" sz="2400" dirty="0">
                <a:solidFill>
                  <a:schemeClr val="tx1"/>
                </a:solidFill>
                <a:latin typeface="宋体" panose="02010600030101010101" pitchFamily="2" charset="-122"/>
                <a:ea typeface="宋体" panose="02010600030101010101" pitchFamily="2" charset="-122"/>
              </a:rPr>
              <a:t>系统</a:t>
            </a:r>
            <a:r>
              <a:rPr lang="zh-CN" altLang="zh-CN" sz="2400" dirty="0" smtClean="0">
                <a:solidFill>
                  <a:schemeClr val="tx1"/>
                </a:solidFill>
                <a:latin typeface="宋体" panose="02010600030101010101" pitchFamily="2" charset="-122"/>
                <a:ea typeface="宋体" panose="02010600030101010101" pitchFamily="2" charset="-122"/>
              </a:rPr>
              <a:t>。</a:t>
            </a:r>
            <a:endParaRPr lang="zh-CN" altLang="en-US" sz="2400" dirty="0">
              <a:solidFill>
                <a:schemeClr val="tx1"/>
              </a:solidFill>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030" y="1533298"/>
            <a:ext cx="7406142" cy="4479979"/>
          </a:xfrm>
          <a:prstGeom prst="rect">
            <a:avLst/>
          </a:prstGeom>
        </p:spPr>
      </p:pic>
    </p:spTree>
    <p:extLst>
      <p:ext uri="{BB962C8B-B14F-4D97-AF65-F5344CB8AC3E}">
        <p14:creationId xmlns:p14="http://schemas.microsoft.com/office/powerpoint/2010/main" val="5036906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871717" y="50800"/>
            <a:ext cx="9622112" cy="1074057"/>
          </a:xfrm>
        </p:spPr>
        <p:style>
          <a:lnRef idx="2">
            <a:schemeClr val="accent1"/>
          </a:lnRef>
          <a:fillRef idx="1">
            <a:schemeClr val="lt1"/>
          </a:fillRef>
          <a:effectRef idx="0">
            <a:schemeClr val="accent1"/>
          </a:effectRef>
          <a:fontRef idx="minor">
            <a:schemeClr val="dk1"/>
          </a:fontRef>
        </p:style>
        <p:txBody>
          <a:bodyPr/>
          <a:lstStyle/>
          <a:p>
            <a:pPr algn="l"/>
            <a:r>
              <a:rPr lang="zh-CN" altLang="en-US" sz="3600" dirty="0" smtClean="0">
                <a:solidFill>
                  <a:schemeClr val="tx1"/>
                </a:solidFill>
                <a:latin typeface="宋体" panose="02010600030101010101" pitchFamily="2" charset="-122"/>
                <a:ea typeface="宋体" panose="02010600030101010101" pitchFamily="2" charset="-122"/>
              </a:rPr>
              <a:t>二、</a:t>
            </a:r>
            <a:r>
              <a:rPr lang="zh-CN" altLang="zh-CN" sz="3600" dirty="0" smtClean="0">
                <a:solidFill>
                  <a:schemeClr val="tx1"/>
                </a:solidFill>
                <a:latin typeface="宋体" panose="02010600030101010101" pitchFamily="2" charset="-122"/>
                <a:ea typeface="宋体" panose="02010600030101010101" pitchFamily="2" charset="-122"/>
              </a:rPr>
              <a:t>城市供热系统</a:t>
            </a:r>
            <a:r>
              <a:rPr lang="zh-CN" altLang="zh-CN" sz="3600" dirty="0">
                <a:solidFill>
                  <a:schemeClr val="tx1"/>
                </a:solidFill>
                <a:latin typeface="宋体" panose="02010600030101010101" pitchFamily="2" charset="-122"/>
                <a:ea typeface="宋体" panose="02010600030101010101" pitchFamily="2" charset="-122"/>
              </a:rPr>
              <a:t>可按下列方式进行分类：</a:t>
            </a:r>
            <a:br>
              <a:rPr lang="zh-CN" altLang="zh-CN" sz="3600" dirty="0">
                <a:solidFill>
                  <a:schemeClr val="tx1"/>
                </a:solidFill>
                <a:latin typeface="宋体" panose="02010600030101010101" pitchFamily="2" charset="-122"/>
                <a:ea typeface="宋体" panose="02010600030101010101" pitchFamily="2" charset="-122"/>
              </a:rPr>
            </a:br>
            <a:r>
              <a:rPr lang="en-US" altLang="zh-CN" sz="2400" dirty="0" smtClean="0">
                <a:solidFill>
                  <a:schemeClr val="tx1"/>
                </a:solidFill>
                <a:latin typeface="宋体" panose="02010600030101010101" pitchFamily="2" charset="-122"/>
                <a:ea typeface="宋体" panose="02010600030101010101" pitchFamily="2" charset="-122"/>
              </a:rPr>
              <a:t>4</a:t>
            </a:r>
            <a:r>
              <a:rPr lang="zh-CN" altLang="en-US" sz="2400" dirty="0" smtClean="0">
                <a:solidFill>
                  <a:schemeClr val="tx1"/>
                </a:solidFill>
                <a:latin typeface="宋体" panose="02010600030101010101" pitchFamily="2" charset="-122"/>
                <a:ea typeface="宋体" panose="02010600030101010101" pitchFamily="2" charset="-122"/>
              </a:rPr>
              <a:t>、按地域不同，分为集中供热系统和分散供热系统。</a:t>
            </a:r>
            <a:endParaRPr lang="zh-CN" altLang="en-US" sz="2400" dirty="0">
              <a:solidFill>
                <a:schemeClr val="tx1"/>
              </a:solidFill>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6631" y="1153889"/>
            <a:ext cx="7851369" cy="5265589"/>
          </a:xfrm>
          <a:prstGeom prst="rect">
            <a:avLst/>
          </a:prstGeom>
        </p:spPr>
      </p:pic>
      <p:sp>
        <p:nvSpPr>
          <p:cNvPr id="4" name="矩形 3"/>
          <p:cNvSpPr/>
          <p:nvPr/>
        </p:nvSpPr>
        <p:spPr>
          <a:xfrm>
            <a:off x="3770015" y="5957813"/>
            <a:ext cx="2954655" cy="923330"/>
          </a:xfrm>
          <a:prstGeom prst="rect">
            <a:avLst/>
          </a:prstGeom>
          <a:noFill/>
        </p:spPr>
        <p:txBody>
          <a:bodyPr wrap="none" lIns="91440" tIns="45720" rIns="91440" bIns="45720">
            <a:spAutoFit/>
          </a:bodyPr>
          <a:lstStyle/>
          <a:p>
            <a:pPr algn="ctr"/>
            <a:r>
              <a:rPr lang="zh-CN" altLang="en-US" sz="54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集中供热</a:t>
            </a:r>
            <a:endParaRPr lang="zh-CN" alt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Tree>
    <p:extLst>
      <p:ext uri="{BB962C8B-B14F-4D97-AF65-F5344CB8AC3E}">
        <p14:creationId xmlns:p14="http://schemas.microsoft.com/office/powerpoint/2010/main" val="9505243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871717" y="50800"/>
            <a:ext cx="9622112" cy="1074057"/>
          </a:xfrm>
        </p:spPr>
        <p:style>
          <a:lnRef idx="2">
            <a:schemeClr val="accent1"/>
          </a:lnRef>
          <a:fillRef idx="1">
            <a:schemeClr val="lt1"/>
          </a:fillRef>
          <a:effectRef idx="0">
            <a:schemeClr val="accent1"/>
          </a:effectRef>
          <a:fontRef idx="minor">
            <a:schemeClr val="dk1"/>
          </a:fontRef>
        </p:style>
        <p:txBody>
          <a:bodyPr/>
          <a:lstStyle/>
          <a:p>
            <a:pPr algn="l"/>
            <a:r>
              <a:rPr lang="zh-CN" altLang="en-US" sz="3600" dirty="0" smtClean="0">
                <a:solidFill>
                  <a:schemeClr val="tx1"/>
                </a:solidFill>
                <a:latin typeface="宋体" panose="02010600030101010101" pitchFamily="2" charset="-122"/>
                <a:ea typeface="宋体" panose="02010600030101010101" pitchFamily="2" charset="-122"/>
              </a:rPr>
              <a:t>二、</a:t>
            </a:r>
            <a:r>
              <a:rPr lang="zh-CN" altLang="zh-CN" sz="3600" dirty="0" smtClean="0">
                <a:solidFill>
                  <a:schemeClr val="tx1"/>
                </a:solidFill>
                <a:latin typeface="宋体" panose="02010600030101010101" pitchFamily="2" charset="-122"/>
                <a:ea typeface="宋体" panose="02010600030101010101" pitchFamily="2" charset="-122"/>
              </a:rPr>
              <a:t>城市供热系统</a:t>
            </a:r>
            <a:r>
              <a:rPr lang="zh-CN" altLang="zh-CN" sz="3600" dirty="0">
                <a:solidFill>
                  <a:schemeClr val="tx1"/>
                </a:solidFill>
                <a:latin typeface="宋体" panose="02010600030101010101" pitchFamily="2" charset="-122"/>
                <a:ea typeface="宋体" panose="02010600030101010101" pitchFamily="2" charset="-122"/>
              </a:rPr>
              <a:t>可按下列方式进行分类：</a:t>
            </a:r>
            <a:br>
              <a:rPr lang="zh-CN" altLang="zh-CN" sz="3600" dirty="0">
                <a:solidFill>
                  <a:schemeClr val="tx1"/>
                </a:solidFill>
                <a:latin typeface="宋体" panose="02010600030101010101" pitchFamily="2" charset="-122"/>
                <a:ea typeface="宋体" panose="02010600030101010101" pitchFamily="2" charset="-122"/>
              </a:rPr>
            </a:br>
            <a:r>
              <a:rPr lang="en-US" altLang="zh-CN" sz="2400" dirty="0" smtClean="0">
                <a:solidFill>
                  <a:schemeClr val="tx1"/>
                </a:solidFill>
                <a:latin typeface="宋体" panose="02010600030101010101" pitchFamily="2" charset="-122"/>
                <a:ea typeface="宋体" panose="02010600030101010101" pitchFamily="2" charset="-122"/>
              </a:rPr>
              <a:t>4</a:t>
            </a:r>
            <a:r>
              <a:rPr lang="zh-CN" altLang="en-US" sz="2400" dirty="0" smtClean="0">
                <a:solidFill>
                  <a:schemeClr val="tx1"/>
                </a:solidFill>
                <a:latin typeface="宋体" panose="02010600030101010101" pitchFamily="2" charset="-122"/>
                <a:ea typeface="宋体" panose="02010600030101010101" pitchFamily="2" charset="-122"/>
              </a:rPr>
              <a:t>、按地域不同，分为集中供热系统和分散供热系统。</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4" name="矩形 3"/>
          <p:cNvSpPr/>
          <p:nvPr/>
        </p:nvSpPr>
        <p:spPr>
          <a:xfrm>
            <a:off x="2603834" y="5957813"/>
            <a:ext cx="5287025" cy="923330"/>
          </a:xfrm>
          <a:prstGeom prst="rect">
            <a:avLst/>
          </a:prstGeom>
          <a:noFill/>
        </p:spPr>
        <p:txBody>
          <a:bodyPr wrap="none" lIns="91440" tIns="45720" rIns="91440" bIns="45720">
            <a:spAutoFit/>
          </a:bodyPr>
          <a:lstStyle/>
          <a:p>
            <a:pPr algn="ctr"/>
            <a:r>
              <a:rPr lang="zh-CN" altLang="en-US" sz="54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分散</a:t>
            </a:r>
            <a:r>
              <a:rPr lang="en-US" altLang="zh-CN" sz="54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a:t>
            </a:r>
            <a:r>
              <a:rPr lang="zh-CN" altLang="en-US" sz="54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电加热</a:t>
            </a:r>
            <a:r>
              <a:rPr lang="zh-CN" altLang="en-US" sz="54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供热</a:t>
            </a:r>
            <a:endParaRPr lang="zh-CN" alt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918" y="1354071"/>
            <a:ext cx="8094597" cy="4374527"/>
          </a:xfrm>
          <a:prstGeom prst="rect">
            <a:avLst/>
          </a:prstGeom>
        </p:spPr>
      </p:pic>
    </p:spTree>
    <p:extLst>
      <p:ext uri="{BB962C8B-B14F-4D97-AF65-F5344CB8AC3E}">
        <p14:creationId xmlns:p14="http://schemas.microsoft.com/office/powerpoint/2010/main" val="29591473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871717" y="50800"/>
            <a:ext cx="9622112" cy="1074057"/>
          </a:xfrm>
        </p:spPr>
        <p:style>
          <a:lnRef idx="2">
            <a:schemeClr val="accent1"/>
          </a:lnRef>
          <a:fillRef idx="1">
            <a:schemeClr val="lt1"/>
          </a:fillRef>
          <a:effectRef idx="0">
            <a:schemeClr val="accent1"/>
          </a:effectRef>
          <a:fontRef idx="minor">
            <a:schemeClr val="dk1"/>
          </a:fontRef>
        </p:style>
        <p:txBody>
          <a:bodyPr/>
          <a:lstStyle/>
          <a:p>
            <a:pPr algn="l"/>
            <a:r>
              <a:rPr lang="zh-CN" altLang="en-US" sz="3600" dirty="0" smtClean="0">
                <a:solidFill>
                  <a:schemeClr val="tx1"/>
                </a:solidFill>
                <a:latin typeface="宋体" panose="02010600030101010101" pitchFamily="2" charset="-122"/>
                <a:ea typeface="宋体" panose="02010600030101010101" pitchFamily="2" charset="-122"/>
              </a:rPr>
              <a:t>二、</a:t>
            </a:r>
            <a:r>
              <a:rPr lang="zh-CN" altLang="zh-CN" sz="3600" dirty="0" smtClean="0">
                <a:solidFill>
                  <a:schemeClr val="tx1"/>
                </a:solidFill>
                <a:latin typeface="宋体" panose="02010600030101010101" pitchFamily="2" charset="-122"/>
                <a:ea typeface="宋体" panose="02010600030101010101" pitchFamily="2" charset="-122"/>
              </a:rPr>
              <a:t>城市供热系统</a:t>
            </a:r>
            <a:r>
              <a:rPr lang="zh-CN" altLang="zh-CN" sz="3600" dirty="0">
                <a:solidFill>
                  <a:schemeClr val="tx1"/>
                </a:solidFill>
                <a:latin typeface="宋体" panose="02010600030101010101" pitchFamily="2" charset="-122"/>
                <a:ea typeface="宋体" panose="02010600030101010101" pitchFamily="2" charset="-122"/>
              </a:rPr>
              <a:t>可按下列方式进行分类：</a:t>
            </a:r>
            <a:br>
              <a:rPr lang="zh-CN" altLang="zh-CN" sz="3600" dirty="0">
                <a:solidFill>
                  <a:schemeClr val="tx1"/>
                </a:solidFill>
                <a:latin typeface="宋体" panose="02010600030101010101" pitchFamily="2" charset="-122"/>
                <a:ea typeface="宋体" panose="02010600030101010101" pitchFamily="2" charset="-122"/>
              </a:rPr>
            </a:br>
            <a:r>
              <a:rPr lang="en-US" altLang="zh-CN" sz="2400" dirty="0" smtClean="0">
                <a:solidFill>
                  <a:schemeClr val="tx1"/>
                </a:solidFill>
                <a:latin typeface="宋体" panose="02010600030101010101" pitchFamily="2" charset="-122"/>
                <a:ea typeface="宋体" panose="02010600030101010101" pitchFamily="2" charset="-122"/>
              </a:rPr>
              <a:t>4</a:t>
            </a:r>
            <a:r>
              <a:rPr lang="zh-CN" altLang="en-US" sz="2400" dirty="0" smtClean="0">
                <a:solidFill>
                  <a:schemeClr val="tx1"/>
                </a:solidFill>
                <a:latin typeface="宋体" panose="02010600030101010101" pitchFamily="2" charset="-122"/>
                <a:ea typeface="宋体" panose="02010600030101010101" pitchFamily="2" charset="-122"/>
              </a:rPr>
              <a:t>、按地域不同，分为集中供热系统和分散供热系统。</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4" name="矩形 3"/>
          <p:cNvSpPr/>
          <p:nvPr/>
        </p:nvSpPr>
        <p:spPr>
          <a:xfrm>
            <a:off x="2603832" y="5957813"/>
            <a:ext cx="5287025" cy="923330"/>
          </a:xfrm>
          <a:prstGeom prst="rect">
            <a:avLst/>
          </a:prstGeom>
          <a:noFill/>
        </p:spPr>
        <p:txBody>
          <a:bodyPr wrap="none" lIns="91440" tIns="45720" rIns="91440" bIns="45720">
            <a:spAutoFit/>
          </a:bodyPr>
          <a:lstStyle/>
          <a:p>
            <a:pPr algn="ctr"/>
            <a:r>
              <a:rPr lang="zh-CN" alt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分散</a:t>
            </a:r>
            <a:r>
              <a:rPr lang="en-US" altLang="zh-CN"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a:t>
            </a:r>
            <a:r>
              <a:rPr lang="zh-CN" altLang="en-US" sz="54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壁挂</a:t>
            </a:r>
            <a:r>
              <a:rPr lang="zh-CN" alt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炉</a:t>
            </a:r>
            <a:r>
              <a:rPr lang="zh-CN" altLang="en-US" sz="54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供热</a:t>
            </a:r>
            <a:endParaRPr lang="zh-CN" alt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717" y="1277258"/>
            <a:ext cx="8507673" cy="4829740"/>
          </a:xfrm>
          <a:prstGeom prst="rect">
            <a:avLst/>
          </a:prstGeom>
        </p:spPr>
      </p:pic>
    </p:spTree>
    <p:extLst>
      <p:ext uri="{BB962C8B-B14F-4D97-AF65-F5344CB8AC3E}">
        <p14:creationId xmlns:p14="http://schemas.microsoft.com/office/powerpoint/2010/main" val="23705286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871717" y="50800"/>
            <a:ext cx="9622112" cy="1074057"/>
          </a:xfrm>
        </p:spPr>
        <p:style>
          <a:lnRef idx="2">
            <a:schemeClr val="accent1"/>
          </a:lnRef>
          <a:fillRef idx="1">
            <a:schemeClr val="lt1"/>
          </a:fillRef>
          <a:effectRef idx="0">
            <a:schemeClr val="accent1"/>
          </a:effectRef>
          <a:fontRef idx="minor">
            <a:schemeClr val="dk1"/>
          </a:fontRef>
        </p:style>
        <p:txBody>
          <a:bodyPr/>
          <a:lstStyle/>
          <a:p>
            <a:pPr algn="l"/>
            <a:r>
              <a:rPr lang="zh-CN" altLang="en-US" sz="3600" dirty="0" smtClean="0">
                <a:solidFill>
                  <a:schemeClr val="tx1"/>
                </a:solidFill>
                <a:latin typeface="宋体" panose="02010600030101010101" pitchFamily="2" charset="-122"/>
                <a:ea typeface="宋体" panose="02010600030101010101" pitchFamily="2" charset="-122"/>
              </a:rPr>
              <a:t>二、</a:t>
            </a:r>
            <a:r>
              <a:rPr lang="zh-CN" altLang="zh-CN" sz="3600" dirty="0" smtClean="0">
                <a:solidFill>
                  <a:schemeClr val="tx1"/>
                </a:solidFill>
                <a:latin typeface="宋体" panose="02010600030101010101" pitchFamily="2" charset="-122"/>
                <a:ea typeface="宋体" panose="02010600030101010101" pitchFamily="2" charset="-122"/>
              </a:rPr>
              <a:t>城市供热系统</a:t>
            </a:r>
            <a:r>
              <a:rPr lang="zh-CN" altLang="zh-CN" sz="3600" dirty="0">
                <a:solidFill>
                  <a:schemeClr val="tx1"/>
                </a:solidFill>
                <a:latin typeface="宋体" panose="02010600030101010101" pitchFamily="2" charset="-122"/>
                <a:ea typeface="宋体" panose="02010600030101010101" pitchFamily="2" charset="-122"/>
              </a:rPr>
              <a:t>可按下列方式进行分类：</a:t>
            </a:r>
            <a:br>
              <a:rPr lang="zh-CN" altLang="zh-CN" sz="3600" dirty="0">
                <a:solidFill>
                  <a:schemeClr val="tx1"/>
                </a:solidFill>
                <a:latin typeface="宋体" panose="02010600030101010101" pitchFamily="2" charset="-122"/>
                <a:ea typeface="宋体" panose="02010600030101010101" pitchFamily="2" charset="-122"/>
              </a:rPr>
            </a:br>
            <a:r>
              <a:rPr lang="en-US" altLang="zh-CN" sz="2400" dirty="0" smtClean="0">
                <a:solidFill>
                  <a:schemeClr val="tx1"/>
                </a:solidFill>
                <a:latin typeface="宋体" panose="02010600030101010101" pitchFamily="2" charset="-122"/>
                <a:ea typeface="宋体" panose="02010600030101010101" pitchFamily="2" charset="-122"/>
              </a:rPr>
              <a:t>4</a:t>
            </a:r>
            <a:r>
              <a:rPr lang="zh-CN" altLang="en-US" sz="2400" dirty="0" smtClean="0">
                <a:solidFill>
                  <a:schemeClr val="tx1"/>
                </a:solidFill>
                <a:latin typeface="宋体" panose="02010600030101010101" pitchFamily="2" charset="-122"/>
                <a:ea typeface="宋体" panose="02010600030101010101" pitchFamily="2" charset="-122"/>
              </a:rPr>
              <a:t>、按地域不同，分为集中供热系统和分散供热系统。</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4" name="矩形 3"/>
          <p:cNvSpPr/>
          <p:nvPr/>
        </p:nvSpPr>
        <p:spPr>
          <a:xfrm>
            <a:off x="1565088" y="5957813"/>
            <a:ext cx="7364517" cy="923330"/>
          </a:xfrm>
          <a:prstGeom prst="rect">
            <a:avLst/>
          </a:prstGeom>
          <a:noFill/>
        </p:spPr>
        <p:txBody>
          <a:bodyPr wrap="none" lIns="91440" tIns="45720" rIns="91440" bIns="45720">
            <a:spAutoFit/>
          </a:bodyPr>
          <a:lstStyle/>
          <a:p>
            <a:pPr algn="ctr"/>
            <a:r>
              <a:rPr lang="zh-CN" alt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分散</a:t>
            </a:r>
            <a:r>
              <a:rPr lang="en-US" altLang="zh-CN"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a:t>
            </a:r>
            <a:r>
              <a:rPr lang="zh-CN" altLang="en-US" sz="54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电磁热水机组</a:t>
            </a:r>
            <a:r>
              <a:rPr lang="zh-CN" altLang="en-US" sz="54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供热</a:t>
            </a:r>
            <a:endParaRPr lang="zh-CN" alt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1516" y="1221015"/>
            <a:ext cx="8111655" cy="4816929"/>
          </a:xfrm>
          <a:prstGeom prst="rect">
            <a:avLst/>
          </a:prstGeom>
        </p:spPr>
      </p:pic>
    </p:spTree>
    <p:extLst>
      <p:ext uri="{BB962C8B-B14F-4D97-AF65-F5344CB8AC3E}">
        <p14:creationId xmlns:p14="http://schemas.microsoft.com/office/powerpoint/2010/main" val="5346683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871717" y="50800"/>
            <a:ext cx="9622112" cy="1074057"/>
          </a:xfrm>
        </p:spPr>
        <p:style>
          <a:lnRef idx="2">
            <a:schemeClr val="accent1"/>
          </a:lnRef>
          <a:fillRef idx="1">
            <a:schemeClr val="lt1"/>
          </a:fillRef>
          <a:effectRef idx="0">
            <a:schemeClr val="accent1"/>
          </a:effectRef>
          <a:fontRef idx="minor">
            <a:schemeClr val="dk1"/>
          </a:fontRef>
        </p:style>
        <p:txBody>
          <a:bodyPr/>
          <a:lstStyle/>
          <a:p>
            <a:pPr algn="l"/>
            <a:r>
              <a:rPr lang="zh-CN" altLang="en-US" sz="3600" dirty="0" smtClean="0">
                <a:solidFill>
                  <a:schemeClr val="tx1"/>
                </a:solidFill>
                <a:latin typeface="宋体" panose="02010600030101010101" pitchFamily="2" charset="-122"/>
                <a:ea typeface="宋体" panose="02010600030101010101" pitchFamily="2" charset="-122"/>
              </a:rPr>
              <a:t>二、</a:t>
            </a:r>
            <a:r>
              <a:rPr lang="zh-CN" altLang="zh-CN" sz="3600" dirty="0" smtClean="0">
                <a:solidFill>
                  <a:schemeClr val="tx1"/>
                </a:solidFill>
                <a:latin typeface="宋体" panose="02010600030101010101" pitchFamily="2" charset="-122"/>
                <a:ea typeface="宋体" panose="02010600030101010101" pitchFamily="2" charset="-122"/>
              </a:rPr>
              <a:t>城市供热系统</a:t>
            </a:r>
            <a:r>
              <a:rPr lang="zh-CN" altLang="zh-CN" sz="3600" dirty="0">
                <a:solidFill>
                  <a:schemeClr val="tx1"/>
                </a:solidFill>
                <a:latin typeface="宋体" panose="02010600030101010101" pitchFamily="2" charset="-122"/>
                <a:ea typeface="宋体" panose="02010600030101010101" pitchFamily="2" charset="-122"/>
              </a:rPr>
              <a:t>可按下列方式进行分类：</a:t>
            </a:r>
            <a:br>
              <a:rPr lang="zh-CN" altLang="zh-CN" sz="3600" dirty="0">
                <a:solidFill>
                  <a:schemeClr val="tx1"/>
                </a:solidFill>
                <a:latin typeface="宋体" panose="02010600030101010101" pitchFamily="2" charset="-122"/>
                <a:ea typeface="宋体" panose="02010600030101010101" pitchFamily="2" charset="-122"/>
              </a:rPr>
            </a:br>
            <a:r>
              <a:rPr lang="en-US" altLang="zh-CN" sz="2400" dirty="0" smtClean="0">
                <a:solidFill>
                  <a:schemeClr val="tx1"/>
                </a:solidFill>
                <a:latin typeface="宋体" panose="02010600030101010101" pitchFamily="2" charset="-122"/>
                <a:ea typeface="宋体" panose="02010600030101010101" pitchFamily="2" charset="-122"/>
              </a:rPr>
              <a:t>4</a:t>
            </a:r>
            <a:r>
              <a:rPr lang="zh-CN" altLang="en-US" sz="2400" dirty="0" smtClean="0">
                <a:solidFill>
                  <a:schemeClr val="tx1"/>
                </a:solidFill>
                <a:latin typeface="宋体" panose="02010600030101010101" pitchFamily="2" charset="-122"/>
                <a:ea typeface="宋体" panose="02010600030101010101" pitchFamily="2" charset="-122"/>
              </a:rPr>
              <a:t>、按地域不同，分为集中供热系统和分散供热系统。</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4" name="矩形 3"/>
          <p:cNvSpPr/>
          <p:nvPr/>
        </p:nvSpPr>
        <p:spPr>
          <a:xfrm>
            <a:off x="1911339" y="5957813"/>
            <a:ext cx="6672019" cy="923330"/>
          </a:xfrm>
          <a:prstGeom prst="rect">
            <a:avLst/>
          </a:prstGeom>
          <a:noFill/>
        </p:spPr>
        <p:txBody>
          <a:bodyPr wrap="none" lIns="91440" tIns="45720" rIns="91440" bIns="45720">
            <a:spAutoFit/>
          </a:bodyPr>
          <a:lstStyle/>
          <a:p>
            <a:pPr algn="ctr"/>
            <a:r>
              <a:rPr lang="zh-CN" alt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分散</a:t>
            </a:r>
            <a:r>
              <a:rPr lang="en-US" altLang="zh-CN"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a:t>
            </a:r>
            <a:r>
              <a:rPr lang="zh-CN" altLang="en-US" sz="54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家用太阳能</a:t>
            </a:r>
            <a:r>
              <a:rPr lang="zh-CN" altLang="en-US" sz="54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供热</a:t>
            </a:r>
            <a:endParaRPr lang="zh-CN" alt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6915" y="1182247"/>
            <a:ext cx="7166882" cy="4463130"/>
          </a:xfrm>
          <a:prstGeom prst="rect">
            <a:avLst/>
          </a:prstGeom>
        </p:spPr>
      </p:pic>
    </p:spTree>
    <p:extLst>
      <p:ext uri="{BB962C8B-B14F-4D97-AF65-F5344CB8AC3E}">
        <p14:creationId xmlns:p14="http://schemas.microsoft.com/office/powerpoint/2010/main" val="41707894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653143" y="174171"/>
            <a:ext cx="7866308" cy="515257"/>
          </a:xfrm>
        </p:spPr>
        <p:txBody>
          <a:bodyPr/>
          <a:lstStyle/>
          <a:p>
            <a:pPr algn="l"/>
            <a:r>
              <a:rPr lang="en-US" altLang="zh-CN" sz="2400" dirty="0" smtClean="0">
                <a:solidFill>
                  <a:schemeClr val="tx1"/>
                </a:solidFill>
                <a:latin typeface="宋体" panose="02010600030101010101" pitchFamily="2" charset="-122"/>
                <a:ea typeface="宋体" panose="02010600030101010101" pitchFamily="2" charset="-122"/>
              </a:rPr>
              <a:t> </a:t>
            </a:r>
            <a:r>
              <a:rPr lang="zh-CN" altLang="en-US" sz="2400" dirty="0" smtClean="0">
                <a:solidFill>
                  <a:schemeClr val="tx1"/>
                </a:solidFill>
                <a:latin typeface="宋体" panose="02010600030101010101" pitchFamily="2" charset="-122"/>
                <a:ea typeface="宋体" panose="02010600030101010101" pitchFamily="2" charset="-122"/>
              </a:rPr>
              <a:t>三、热源</a:t>
            </a:r>
            <a:r>
              <a:rPr lang="en-US" altLang="zh-CN" sz="2400" dirty="0" smtClean="0">
                <a:solidFill>
                  <a:schemeClr val="tx1"/>
                </a:solidFill>
                <a:latin typeface="宋体" panose="02010600030101010101" pitchFamily="2" charset="-122"/>
                <a:ea typeface="宋体" panose="02010600030101010101" pitchFamily="2" charset="-122"/>
              </a:rPr>
              <a:t>    </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2" name="矩形 1"/>
          <p:cNvSpPr/>
          <p:nvPr/>
        </p:nvSpPr>
        <p:spPr>
          <a:xfrm>
            <a:off x="653143" y="1078637"/>
            <a:ext cx="8788400" cy="3046988"/>
          </a:xfrm>
          <a:prstGeom prst="rect">
            <a:avLst/>
          </a:prstGeom>
        </p:spPr>
        <p:txBody>
          <a:bodyPr wrap="square">
            <a:spAutoFit/>
          </a:bodyPr>
          <a:lstStyle/>
          <a:p>
            <a:r>
              <a:rPr lang="en-US" altLang="zh-CN" sz="2400" dirty="0" smtClean="0">
                <a:latin typeface="宋体" panose="02010600030101010101" pitchFamily="2" charset="-122"/>
                <a:ea typeface="宋体" panose="02010600030101010101" pitchFamily="2" charset="-122"/>
                <a:cs typeface="+mj-cs"/>
              </a:rPr>
              <a:t>    </a:t>
            </a:r>
            <a:r>
              <a:rPr lang="zh-CN" altLang="zh-CN" sz="2400" dirty="0" smtClean="0">
                <a:latin typeface="宋体" panose="02010600030101010101" pitchFamily="2" charset="-122"/>
                <a:ea typeface="宋体" panose="02010600030101010101" pitchFamily="2" charset="-122"/>
                <a:cs typeface="+mj-cs"/>
              </a:rPr>
              <a:t>在</a:t>
            </a:r>
            <a:r>
              <a:rPr lang="zh-CN" altLang="zh-CN" sz="2400" dirty="0">
                <a:latin typeface="宋体" panose="02010600030101010101" pitchFamily="2" charset="-122"/>
                <a:ea typeface="宋体" panose="02010600030101010101" pitchFamily="2" charset="-122"/>
              </a:rPr>
              <a:t>我国城市供热</a:t>
            </a:r>
            <a:r>
              <a:rPr lang="zh-CN" altLang="zh-CN" sz="2400" dirty="0" smtClean="0">
                <a:latin typeface="宋体" panose="02010600030101010101" pitchFamily="2" charset="-122"/>
                <a:ea typeface="宋体" panose="02010600030101010101" pitchFamily="2" charset="-122"/>
                <a:cs typeface="+mj-cs"/>
              </a:rPr>
              <a:t>热能</a:t>
            </a:r>
            <a:r>
              <a:rPr lang="zh-CN" altLang="zh-CN" sz="2400" dirty="0">
                <a:latin typeface="宋体" panose="02010600030101010101" pitchFamily="2" charset="-122"/>
                <a:ea typeface="宋体" panose="02010600030101010101" pitchFamily="2" charset="-122"/>
                <a:cs typeface="+mj-cs"/>
              </a:rPr>
              <a:t>供应范畴中，凡是将天然或人造的含能形态转化为符合供热系统要求参数的热能设备与装置，统称为热源</a:t>
            </a:r>
            <a:r>
              <a:rPr lang="zh-CN" altLang="zh-CN" sz="2400" dirty="0" smtClean="0">
                <a:latin typeface="宋体" panose="02010600030101010101" pitchFamily="2" charset="-122"/>
                <a:ea typeface="宋体" panose="02010600030101010101" pitchFamily="2" charset="-122"/>
                <a:cs typeface="+mj-cs"/>
              </a:rPr>
              <a:t>。</a:t>
            </a:r>
            <a:endParaRPr lang="en-US" altLang="zh-CN" sz="2400" dirty="0" smtClean="0">
              <a:latin typeface="宋体" panose="02010600030101010101" pitchFamily="2" charset="-122"/>
              <a:ea typeface="宋体" panose="02010600030101010101" pitchFamily="2" charset="-122"/>
              <a:cs typeface="+mj-cs"/>
            </a:endParaRPr>
          </a:p>
          <a:p>
            <a:r>
              <a:rPr lang="en-US" altLang="zh-CN" sz="2400" dirty="0">
                <a:latin typeface="宋体" panose="02010600030101010101" pitchFamily="2" charset="-122"/>
                <a:ea typeface="宋体" panose="02010600030101010101" pitchFamily="2" charset="-122"/>
                <a:cs typeface="+mj-cs"/>
              </a:rPr>
              <a:t> </a:t>
            </a:r>
            <a:r>
              <a:rPr lang="en-US" altLang="zh-CN" sz="2400" dirty="0" smtClean="0">
                <a:latin typeface="宋体" panose="02010600030101010101" pitchFamily="2" charset="-122"/>
                <a:ea typeface="宋体" panose="02010600030101010101" pitchFamily="2" charset="-122"/>
                <a:cs typeface="+mj-cs"/>
              </a:rPr>
              <a:t>   </a:t>
            </a:r>
            <a:r>
              <a:rPr lang="zh-CN" altLang="zh-CN" sz="2400" dirty="0" smtClean="0">
                <a:latin typeface="宋体" panose="02010600030101010101" pitchFamily="2" charset="-122"/>
                <a:ea typeface="宋体" panose="02010600030101010101" pitchFamily="2" charset="-122"/>
                <a:cs typeface="+mj-cs"/>
              </a:rPr>
              <a:t>热源</a:t>
            </a:r>
            <a:r>
              <a:rPr lang="zh-CN" altLang="zh-CN" sz="2400" dirty="0">
                <a:latin typeface="宋体" panose="02010600030101010101" pitchFamily="2" charset="-122"/>
                <a:ea typeface="宋体" panose="02010600030101010101" pitchFamily="2" charset="-122"/>
                <a:cs typeface="+mj-cs"/>
              </a:rPr>
              <a:t>分为集中供热热源和建筑物独立热源</a:t>
            </a:r>
            <a:r>
              <a:rPr lang="zh-CN" altLang="zh-CN" sz="2400" dirty="0" smtClean="0">
                <a:latin typeface="宋体" panose="02010600030101010101" pitchFamily="2" charset="-122"/>
                <a:ea typeface="宋体" panose="02010600030101010101" pitchFamily="2" charset="-122"/>
                <a:cs typeface="+mj-cs"/>
              </a:rPr>
              <a:t>。</a:t>
            </a:r>
            <a:endParaRPr lang="en-US" altLang="zh-CN" sz="2400" dirty="0" smtClean="0">
              <a:latin typeface="宋体" panose="02010600030101010101" pitchFamily="2" charset="-122"/>
              <a:ea typeface="宋体" panose="02010600030101010101" pitchFamily="2" charset="-122"/>
              <a:cs typeface="+mj-cs"/>
            </a:endParaRPr>
          </a:p>
          <a:p>
            <a:r>
              <a:rPr lang="en-US" altLang="zh-CN" sz="2400" dirty="0">
                <a:latin typeface="宋体" panose="02010600030101010101" pitchFamily="2" charset="-122"/>
                <a:ea typeface="宋体" panose="02010600030101010101" pitchFamily="2" charset="-122"/>
                <a:cs typeface="+mj-cs"/>
              </a:rPr>
              <a:t> </a:t>
            </a:r>
            <a:r>
              <a:rPr lang="en-US" altLang="zh-CN" sz="2400" dirty="0" smtClean="0">
                <a:latin typeface="宋体" panose="02010600030101010101" pitchFamily="2" charset="-122"/>
                <a:ea typeface="宋体" panose="02010600030101010101" pitchFamily="2" charset="-122"/>
                <a:cs typeface="+mj-cs"/>
              </a:rPr>
              <a:t>   </a:t>
            </a:r>
            <a:r>
              <a:rPr lang="zh-CN" altLang="zh-CN" sz="2400" dirty="0" smtClean="0">
                <a:latin typeface="宋体" panose="02010600030101010101" pitchFamily="2" charset="-122"/>
                <a:ea typeface="宋体" panose="02010600030101010101" pitchFamily="2" charset="-122"/>
                <a:cs typeface="+mj-cs"/>
              </a:rPr>
              <a:t>集中供热</a:t>
            </a:r>
            <a:r>
              <a:rPr lang="zh-CN" altLang="zh-CN" sz="2400" dirty="0">
                <a:latin typeface="宋体" panose="02010600030101010101" pitchFamily="2" charset="-122"/>
                <a:ea typeface="宋体" panose="02010600030101010101" pitchFamily="2" charset="-122"/>
                <a:cs typeface="+mj-cs"/>
              </a:rPr>
              <a:t>的热源主要有如下几种：热电厂、区域锅炉房、工业与城市余热、核能、地热等</a:t>
            </a:r>
            <a:r>
              <a:rPr lang="zh-CN" altLang="zh-CN" sz="2400" dirty="0" smtClean="0">
                <a:latin typeface="宋体" panose="02010600030101010101" pitchFamily="2" charset="-122"/>
                <a:ea typeface="宋体" panose="02010600030101010101" pitchFamily="2" charset="-122"/>
                <a:cs typeface="+mj-cs"/>
              </a:rPr>
              <a:t>。</a:t>
            </a:r>
            <a:endParaRPr lang="en-US" altLang="zh-CN" sz="2400" dirty="0" smtClean="0">
              <a:latin typeface="宋体" panose="02010600030101010101" pitchFamily="2" charset="-122"/>
              <a:ea typeface="宋体" panose="02010600030101010101" pitchFamily="2" charset="-122"/>
              <a:cs typeface="+mj-cs"/>
            </a:endParaRPr>
          </a:p>
          <a:p>
            <a:r>
              <a:rPr lang="en-US" altLang="zh-CN" sz="2400" dirty="0">
                <a:latin typeface="宋体" panose="02010600030101010101" pitchFamily="2" charset="-122"/>
                <a:ea typeface="宋体" panose="02010600030101010101" pitchFamily="2" charset="-122"/>
                <a:cs typeface="+mj-cs"/>
              </a:rPr>
              <a:t> </a:t>
            </a:r>
            <a:r>
              <a:rPr lang="en-US" altLang="zh-CN" sz="2400" dirty="0" smtClean="0">
                <a:latin typeface="宋体" panose="02010600030101010101" pitchFamily="2" charset="-122"/>
                <a:ea typeface="宋体" panose="02010600030101010101" pitchFamily="2" charset="-122"/>
                <a:cs typeface="+mj-cs"/>
              </a:rPr>
              <a:t>   </a:t>
            </a:r>
            <a:r>
              <a:rPr lang="zh-CN" altLang="zh-CN" sz="2400" dirty="0" smtClean="0">
                <a:latin typeface="宋体" panose="02010600030101010101" pitchFamily="2" charset="-122"/>
                <a:ea typeface="宋体" panose="02010600030101010101" pitchFamily="2" charset="-122"/>
                <a:cs typeface="+mj-cs"/>
              </a:rPr>
              <a:t>建筑物</a:t>
            </a:r>
            <a:r>
              <a:rPr lang="zh-CN" altLang="zh-CN" sz="2400" dirty="0">
                <a:latin typeface="宋体" panose="02010600030101010101" pitchFamily="2" charset="-122"/>
                <a:ea typeface="宋体" panose="02010600030101010101" pitchFamily="2" charset="-122"/>
                <a:cs typeface="+mj-cs"/>
              </a:rPr>
              <a:t>独立热源主要有如下几种：燃气炉、燃油炉、热泵、太阳能等。</a:t>
            </a:r>
            <a:endParaRPr lang="zh-CN" altLang="en-US" sz="2400" dirty="0">
              <a:latin typeface="宋体" panose="02010600030101010101" pitchFamily="2" charset="-122"/>
              <a:ea typeface="宋体" panose="02010600030101010101" pitchFamily="2" charset="-122"/>
              <a:cs typeface="+mj-cs"/>
            </a:endParaRPr>
          </a:p>
        </p:txBody>
      </p:sp>
    </p:spTree>
    <p:extLst>
      <p:ext uri="{BB962C8B-B14F-4D97-AF65-F5344CB8AC3E}">
        <p14:creationId xmlns:p14="http://schemas.microsoft.com/office/powerpoint/2010/main" val="42257322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p:cNvSpPr>
            <a:spLocks noGrp="1"/>
          </p:cNvSpPr>
          <p:nvPr>
            <p:ph type="ctrTitle"/>
          </p:nvPr>
        </p:nvSpPr>
        <p:spPr>
          <a:xfrm>
            <a:off x="653143" y="174171"/>
            <a:ext cx="7866308" cy="515257"/>
          </a:xfrm>
        </p:spPr>
        <p:txBody>
          <a:bodyPr/>
          <a:lstStyle/>
          <a:p>
            <a:pPr algn="l"/>
            <a:r>
              <a:rPr lang="en-US" altLang="zh-CN" sz="2400" dirty="0" smtClean="0">
                <a:solidFill>
                  <a:schemeClr val="tx1"/>
                </a:solidFill>
                <a:latin typeface="宋体" panose="02010600030101010101" pitchFamily="2" charset="-122"/>
                <a:ea typeface="宋体" panose="02010600030101010101" pitchFamily="2" charset="-122"/>
              </a:rPr>
              <a:t> </a:t>
            </a:r>
            <a:r>
              <a:rPr lang="zh-CN" altLang="en-US" sz="2400" dirty="0" smtClean="0">
                <a:solidFill>
                  <a:schemeClr val="tx1"/>
                </a:solidFill>
                <a:latin typeface="宋体" panose="02010600030101010101" pitchFamily="2" charset="-122"/>
                <a:ea typeface="宋体" panose="02010600030101010101" pitchFamily="2" charset="-122"/>
              </a:rPr>
              <a:t>三、热源</a:t>
            </a:r>
            <a:r>
              <a:rPr lang="en-US" altLang="zh-CN" sz="2400" dirty="0" smtClean="0">
                <a:solidFill>
                  <a:schemeClr val="tx1"/>
                </a:solidFill>
                <a:latin typeface="宋体" panose="02010600030101010101" pitchFamily="2" charset="-122"/>
                <a:ea typeface="宋体" panose="02010600030101010101" pitchFamily="2" charset="-122"/>
              </a:rPr>
              <a:t>    </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6" name="矩形 5"/>
          <p:cNvSpPr/>
          <p:nvPr/>
        </p:nvSpPr>
        <p:spPr>
          <a:xfrm>
            <a:off x="653143" y="689428"/>
            <a:ext cx="8788400" cy="1200329"/>
          </a:xfrm>
          <a:prstGeom prst="rect">
            <a:avLst/>
          </a:prstGeom>
        </p:spPr>
        <p:txBody>
          <a:bodyPr wrap="square">
            <a:spAutoFit/>
          </a:bodyPr>
          <a:lstStyle/>
          <a:p>
            <a:r>
              <a:rPr lang="en-US" altLang="zh-CN" sz="2400" dirty="0" smtClean="0">
                <a:latin typeface="宋体" panose="02010600030101010101" pitchFamily="2" charset="-122"/>
                <a:ea typeface="宋体" panose="02010600030101010101" pitchFamily="2" charset="-122"/>
                <a:cs typeface="+mj-cs"/>
              </a:rPr>
              <a:t>    </a:t>
            </a:r>
            <a:r>
              <a:rPr lang="zh-CN" altLang="zh-CN" sz="2400" dirty="0" smtClean="0">
                <a:latin typeface="宋体" panose="02010600030101010101" pitchFamily="2" charset="-122"/>
                <a:ea typeface="宋体" panose="02010600030101010101" pitchFamily="2" charset="-122"/>
                <a:cs typeface="+mj-cs"/>
              </a:rPr>
              <a:t>由于</a:t>
            </a:r>
            <a:r>
              <a:rPr lang="zh-CN" altLang="zh-CN" sz="2400" dirty="0">
                <a:latin typeface="宋体" panose="02010600030101010101" pitchFamily="2" charset="-122"/>
                <a:ea typeface="宋体" panose="02010600030101010101" pitchFamily="2" charset="-122"/>
                <a:cs typeface="+mj-cs"/>
              </a:rPr>
              <a:t>集中供热具有热源容量大、热效率高、燃料消耗少、有利于环保、节约劳动力和占地面积小等优点，因此在城市供热中，普遍以集中供热为主。</a:t>
            </a:r>
            <a:endParaRPr lang="zh-CN" altLang="en-US" sz="2400" dirty="0">
              <a:latin typeface="宋体" panose="02010600030101010101" pitchFamily="2" charset="-122"/>
              <a:ea typeface="宋体" panose="02010600030101010101" pitchFamily="2" charset="-122"/>
              <a:cs typeface="+mj-cs"/>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171" y="2019774"/>
            <a:ext cx="10058400" cy="3953725"/>
          </a:xfrm>
          <a:prstGeom prst="rect">
            <a:avLst/>
          </a:prstGeom>
        </p:spPr>
      </p:pic>
      <p:sp>
        <p:nvSpPr>
          <p:cNvPr id="8" name="矩形 7"/>
          <p:cNvSpPr/>
          <p:nvPr/>
        </p:nvSpPr>
        <p:spPr>
          <a:xfrm>
            <a:off x="3423775" y="5957813"/>
            <a:ext cx="3647152" cy="923330"/>
          </a:xfrm>
          <a:prstGeom prst="rect">
            <a:avLst/>
          </a:prstGeom>
          <a:noFill/>
        </p:spPr>
        <p:txBody>
          <a:bodyPr wrap="none" lIns="91440" tIns="45720" rIns="91440" bIns="45720">
            <a:spAutoFit/>
          </a:bodyPr>
          <a:lstStyle/>
          <a:p>
            <a:pPr algn="ctr"/>
            <a:r>
              <a:rPr lang="zh-CN" altLang="en-US" sz="54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热电厂</a:t>
            </a:r>
            <a:r>
              <a:rPr lang="zh-CN" altLang="en-US" sz="54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供热</a:t>
            </a:r>
            <a:endParaRPr lang="zh-CN" alt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Tree>
    <p:extLst>
      <p:ext uri="{BB962C8B-B14F-4D97-AF65-F5344CB8AC3E}">
        <p14:creationId xmlns:p14="http://schemas.microsoft.com/office/powerpoint/2010/main" val="3475678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p:cNvSpPr>
            <a:spLocks noGrp="1"/>
          </p:cNvSpPr>
          <p:nvPr>
            <p:ph type="ctrTitle"/>
          </p:nvPr>
        </p:nvSpPr>
        <p:spPr>
          <a:xfrm>
            <a:off x="653143" y="174171"/>
            <a:ext cx="7866308" cy="515257"/>
          </a:xfrm>
        </p:spPr>
        <p:txBody>
          <a:bodyPr/>
          <a:lstStyle/>
          <a:p>
            <a:pPr algn="l"/>
            <a:r>
              <a:rPr lang="en-US" altLang="zh-CN" sz="2400" dirty="0" smtClean="0">
                <a:solidFill>
                  <a:schemeClr val="tx1"/>
                </a:solidFill>
                <a:latin typeface="宋体" panose="02010600030101010101" pitchFamily="2" charset="-122"/>
                <a:ea typeface="宋体" panose="02010600030101010101" pitchFamily="2" charset="-122"/>
              </a:rPr>
              <a:t> </a:t>
            </a:r>
            <a:r>
              <a:rPr lang="zh-CN" altLang="en-US" sz="2400" dirty="0" smtClean="0">
                <a:solidFill>
                  <a:schemeClr val="tx1"/>
                </a:solidFill>
                <a:latin typeface="宋体" panose="02010600030101010101" pitchFamily="2" charset="-122"/>
                <a:ea typeface="宋体" panose="02010600030101010101" pitchFamily="2" charset="-122"/>
              </a:rPr>
              <a:t>三、热源</a:t>
            </a:r>
            <a:r>
              <a:rPr lang="en-US" altLang="zh-CN" sz="2400" dirty="0" smtClean="0">
                <a:solidFill>
                  <a:schemeClr val="tx1"/>
                </a:solidFill>
                <a:latin typeface="宋体" panose="02010600030101010101" pitchFamily="2" charset="-122"/>
                <a:ea typeface="宋体" panose="02010600030101010101" pitchFamily="2" charset="-122"/>
              </a:rPr>
              <a:t>    </a:t>
            </a:r>
            <a:endParaRPr lang="zh-CN" altLang="en-US" sz="2400" dirty="0">
              <a:solidFill>
                <a:schemeClr val="tx1"/>
              </a:solidFill>
              <a:latin typeface="宋体" panose="02010600030101010101" pitchFamily="2" charset="-122"/>
              <a:ea typeface="宋体" panose="02010600030101010101" pitchFamily="2" charset="-122"/>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2525" y="1258827"/>
            <a:ext cx="8031079" cy="4573310"/>
          </a:xfrm>
          <a:prstGeom prst="rect">
            <a:avLst/>
          </a:prstGeom>
        </p:spPr>
      </p:pic>
      <p:sp>
        <p:nvSpPr>
          <p:cNvPr id="5" name="矩形 4"/>
          <p:cNvSpPr/>
          <p:nvPr/>
        </p:nvSpPr>
        <p:spPr>
          <a:xfrm>
            <a:off x="3007271" y="6021140"/>
            <a:ext cx="4339650" cy="923330"/>
          </a:xfrm>
          <a:prstGeom prst="rect">
            <a:avLst/>
          </a:prstGeom>
          <a:noFill/>
        </p:spPr>
        <p:txBody>
          <a:bodyPr wrap="none" lIns="91440" tIns="45720" rIns="91440" bIns="45720">
            <a:spAutoFit/>
          </a:bodyPr>
          <a:lstStyle/>
          <a:p>
            <a:pPr algn="ctr"/>
            <a:r>
              <a:rPr lang="zh-CN" altLang="en-US" sz="54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热电厂</a:t>
            </a:r>
            <a:r>
              <a:rPr lang="zh-CN" altLang="en-US" sz="54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设备图</a:t>
            </a:r>
            <a:endParaRPr lang="zh-CN" alt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7" name="矩形 6"/>
          <p:cNvSpPr/>
          <p:nvPr/>
        </p:nvSpPr>
        <p:spPr>
          <a:xfrm>
            <a:off x="899885" y="689428"/>
            <a:ext cx="2155371" cy="461665"/>
          </a:xfrm>
          <a:prstGeom prst="rect">
            <a:avLst/>
          </a:prstGeom>
        </p:spPr>
        <p:txBody>
          <a:bodyPr wrap="square">
            <a:spAutoFit/>
          </a:bodyPr>
          <a:lstStyle/>
          <a:p>
            <a:r>
              <a:rPr lang="en-US" altLang="zh-CN" sz="2400" dirty="0" smtClean="0">
                <a:latin typeface="宋体" panose="02010600030101010101" pitchFamily="2" charset="-122"/>
                <a:ea typeface="宋体" panose="02010600030101010101" pitchFamily="2" charset="-122"/>
                <a:cs typeface="+mj-cs"/>
              </a:rPr>
              <a:t>1</a:t>
            </a:r>
            <a:r>
              <a:rPr lang="zh-CN" altLang="en-US" sz="2400" dirty="0" smtClean="0">
                <a:latin typeface="宋体" panose="02010600030101010101" pitchFamily="2" charset="-122"/>
                <a:ea typeface="宋体" panose="02010600030101010101" pitchFamily="2" charset="-122"/>
                <a:cs typeface="+mj-cs"/>
              </a:rPr>
              <a:t>、热电厂</a:t>
            </a:r>
            <a:endParaRPr lang="zh-CN" altLang="en-US" sz="2400" dirty="0">
              <a:latin typeface="宋体" panose="02010600030101010101" pitchFamily="2" charset="-122"/>
              <a:ea typeface="宋体" panose="02010600030101010101" pitchFamily="2" charset="-122"/>
              <a:cs typeface="+mj-cs"/>
            </a:endParaRPr>
          </a:p>
        </p:txBody>
      </p:sp>
    </p:spTree>
    <p:extLst>
      <p:ext uri="{BB962C8B-B14F-4D97-AF65-F5344CB8AC3E}">
        <p14:creationId xmlns:p14="http://schemas.microsoft.com/office/powerpoint/2010/main" val="23282495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1217195" y="776037"/>
            <a:ext cx="7866308" cy="457200"/>
          </a:xfrm>
        </p:spPr>
        <p:txBody>
          <a:bodyPr/>
          <a:lstStyle/>
          <a:p>
            <a:pPr algn="l"/>
            <a:r>
              <a:rPr lang="en-US" altLang="zh-CN" sz="2400" dirty="0" smtClean="0">
                <a:solidFill>
                  <a:schemeClr val="tx1"/>
                </a:solidFill>
                <a:latin typeface="宋体" panose="02010600030101010101" pitchFamily="2" charset="-122"/>
                <a:ea typeface="宋体" panose="02010600030101010101" pitchFamily="2" charset="-122"/>
              </a:rPr>
              <a:t>    </a:t>
            </a:r>
            <a:r>
              <a:rPr lang="zh-CN" altLang="en-US" sz="2400" dirty="0" smtClean="0">
                <a:solidFill>
                  <a:schemeClr val="tx1"/>
                </a:solidFill>
                <a:latin typeface="宋体" panose="02010600030101010101" pitchFamily="2" charset="-122"/>
                <a:ea typeface="宋体" panose="02010600030101010101" pitchFamily="2" charset="-122"/>
              </a:rPr>
              <a:t>一、</a:t>
            </a:r>
            <a:r>
              <a:rPr lang="zh-CN" altLang="zh-CN" sz="2400" dirty="0" smtClean="0">
                <a:solidFill>
                  <a:schemeClr val="tx1"/>
                </a:solidFill>
                <a:latin typeface="宋体" panose="02010600030101010101" pitchFamily="2" charset="-122"/>
                <a:ea typeface="宋体" panose="02010600030101010101" pitchFamily="2" charset="-122"/>
              </a:rPr>
              <a:t>城市供热系统由热源、热</a:t>
            </a:r>
            <a:r>
              <a:rPr lang="zh-CN" altLang="zh-CN" sz="2400" dirty="0">
                <a:solidFill>
                  <a:schemeClr val="tx1"/>
                </a:solidFill>
                <a:latin typeface="宋体" panose="02010600030101010101" pitchFamily="2" charset="-122"/>
                <a:ea typeface="宋体" panose="02010600030101010101" pitchFamily="2" charset="-122"/>
              </a:rPr>
              <a:t>网和热用户三部分</a:t>
            </a:r>
            <a:r>
              <a:rPr lang="zh-CN" altLang="zh-CN" sz="2400" dirty="0" smtClean="0">
                <a:solidFill>
                  <a:schemeClr val="tx1"/>
                </a:solidFill>
                <a:latin typeface="宋体" panose="02010600030101010101" pitchFamily="2" charset="-122"/>
                <a:ea typeface="宋体" panose="02010600030101010101" pitchFamily="2" charset="-122"/>
              </a:rPr>
              <a:t>组成。</a:t>
            </a:r>
            <a:r>
              <a:rPr lang="en-US" altLang="zh-CN" sz="2400" dirty="0" smtClean="0">
                <a:solidFill>
                  <a:schemeClr val="tx1"/>
                </a:solidFill>
                <a:latin typeface="宋体" panose="02010600030101010101" pitchFamily="2" charset="-122"/>
                <a:ea typeface="宋体" panose="02010600030101010101" pitchFamily="2" charset="-122"/>
              </a:rPr>
              <a:t>    </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6" name="标题 4"/>
          <p:cNvSpPr txBox="1">
            <a:spLocks/>
          </p:cNvSpPr>
          <p:nvPr/>
        </p:nvSpPr>
        <p:spPr>
          <a:xfrm>
            <a:off x="1217195" y="2935705"/>
            <a:ext cx="7866308" cy="812132"/>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l">
              <a:buFont typeface="Arial" panose="020B0604020202020204" pitchFamily="34" charset="0"/>
              <a:buChar char="•"/>
            </a:pPr>
            <a:r>
              <a:rPr lang="zh-CN" altLang="zh-CN" sz="2400" dirty="0" smtClean="0">
                <a:solidFill>
                  <a:schemeClr val="tx1"/>
                </a:solidFill>
                <a:latin typeface="宋体" panose="02010600030101010101" pitchFamily="2" charset="-122"/>
                <a:ea typeface="宋体" panose="02010600030101010101" pitchFamily="2" charset="-122"/>
              </a:rPr>
              <a:t>热网是输送热媒的室外供热管路系统，是热源与热用户连接的纽带，起着输送和分配热源的作用。</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7" name="标题 4"/>
          <p:cNvSpPr txBox="1">
            <a:spLocks/>
          </p:cNvSpPr>
          <p:nvPr/>
        </p:nvSpPr>
        <p:spPr>
          <a:xfrm>
            <a:off x="1217195" y="1780674"/>
            <a:ext cx="7866308" cy="900363"/>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l">
              <a:buFont typeface="Arial" panose="020B0604020202020204" pitchFamily="34" charset="0"/>
              <a:buChar char="•"/>
            </a:pPr>
            <a:r>
              <a:rPr lang="zh-CN" altLang="zh-CN" sz="2400" dirty="0" smtClean="0">
                <a:solidFill>
                  <a:schemeClr val="tx1"/>
                </a:solidFill>
                <a:latin typeface="宋体" panose="02010600030101010101" pitchFamily="2" charset="-122"/>
                <a:ea typeface="宋体" panose="02010600030101010101" pitchFamily="2" charset="-122"/>
              </a:rPr>
              <a:t>热源又称热力的生产，主要是指生产和制备一定参数（温度、压力）热媒的锅炉房或热电厂。</a:t>
            </a:r>
            <a:r>
              <a:rPr lang="en-US" altLang="zh-CN" sz="2400" dirty="0" smtClean="0">
                <a:solidFill>
                  <a:schemeClr val="tx1"/>
                </a:solidFill>
                <a:latin typeface="宋体" panose="02010600030101010101" pitchFamily="2" charset="-122"/>
                <a:ea typeface="宋体" panose="02010600030101010101" pitchFamily="2" charset="-122"/>
              </a:rPr>
              <a:t>    </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8" name="标题 4"/>
          <p:cNvSpPr txBox="1">
            <a:spLocks/>
          </p:cNvSpPr>
          <p:nvPr/>
        </p:nvSpPr>
        <p:spPr>
          <a:xfrm>
            <a:off x="1217195" y="4002505"/>
            <a:ext cx="7866308" cy="848226"/>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l">
              <a:buFont typeface="Arial" panose="020B0604020202020204" pitchFamily="34" charset="0"/>
              <a:buChar char="•"/>
            </a:pPr>
            <a:r>
              <a:rPr lang="zh-CN" altLang="zh-CN" sz="2400" dirty="0" smtClean="0">
                <a:solidFill>
                  <a:schemeClr val="tx1"/>
                </a:solidFill>
                <a:latin typeface="宋体" panose="02010600030101010101" pitchFamily="2" charset="-122"/>
                <a:ea typeface="宋体" panose="02010600030101010101" pitchFamily="2" charset="-122"/>
              </a:rPr>
              <a:t>热用户是指直接使用或消耗热能的室内采暖、通风空调、热水供应和生产工艺用热系统等。</a:t>
            </a:r>
            <a:endParaRPr lang="zh-CN" altLang="en-US" sz="2400" dirty="0">
              <a:solidFill>
                <a:schemeClr val="tx1"/>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6640141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p:cNvSpPr>
            <a:spLocks noGrp="1"/>
          </p:cNvSpPr>
          <p:nvPr>
            <p:ph type="ctrTitle"/>
          </p:nvPr>
        </p:nvSpPr>
        <p:spPr>
          <a:xfrm>
            <a:off x="653143" y="174171"/>
            <a:ext cx="7866308" cy="515257"/>
          </a:xfrm>
        </p:spPr>
        <p:txBody>
          <a:bodyPr/>
          <a:lstStyle/>
          <a:p>
            <a:pPr algn="l"/>
            <a:r>
              <a:rPr lang="en-US" altLang="zh-CN" sz="2400" dirty="0" smtClean="0">
                <a:solidFill>
                  <a:schemeClr val="tx1"/>
                </a:solidFill>
                <a:latin typeface="宋体" panose="02010600030101010101" pitchFamily="2" charset="-122"/>
                <a:ea typeface="宋体" panose="02010600030101010101" pitchFamily="2" charset="-122"/>
              </a:rPr>
              <a:t> </a:t>
            </a:r>
            <a:r>
              <a:rPr lang="zh-CN" altLang="en-US" sz="2400" dirty="0" smtClean="0">
                <a:solidFill>
                  <a:schemeClr val="tx1"/>
                </a:solidFill>
                <a:latin typeface="宋体" panose="02010600030101010101" pitchFamily="2" charset="-122"/>
                <a:ea typeface="宋体" panose="02010600030101010101" pitchFamily="2" charset="-122"/>
              </a:rPr>
              <a:t>三、热源</a:t>
            </a:r>
            <a:r>
              <a:rPr lang="en-US" altLang="zh-CN" sz="2400" dirty="0" smtClean="0">
                <a:solidFill>
                  <a:schemeClr val="tx1"/>
                </a:solidFill>
                <a:latin typeface="宋体" panose="02010600030101010101" pitchFamily="2" charset="-122"/>
                <a:ea typeface="宋体" panose="02010600030101010101" pitchFamily="2" charset="-122"/>
              </a:rPr>
              <a:t>    </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5" name="矩形 4"/>
          <p:cNvSpPr/>
          <p:nvPr/>
        </p:nvSpPr>
        <p:spPr>
          <a:xfrm>
            <a:off x="3007271" y="6021140"/>
            <a:ext cx="4339650" cy="923330"/>
          </a:xfrm>
          <a:prstGeom prst="rect">
            <a:avLst/>
          </a:prstGeom>
          <a:noFill/>
        </p:spPr>
        <p:txBody>
          <a:bodyPr wrap="none" lIns="91440" tIns="45720" rIns="91440" bIns="45720">
            <a:spAutoFit/>
          </a:bodyPr>
          <a:lstStyle/>
          <a:p>
            <a:pPr algn="ctr"/>
            <a:r>
              <a:rPr lang="zh-CN" altLang="en-US" sz="54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热电厂</a:t>
            </a:r>
            <a:r>
              <a:rPr lang="zh-CN" altLang="en-US" sz="54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设备图</a:t>
            </a:r>
            <a:endParaRPr lang="zh-CN" alt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7" name="矩形 6"/>
          <p:cNvSpPr/>
          <p:nvPr/>
        </p:nvSpPr>
        <p:spPr>
          <a:xfrm>
            <a:off x="899885" y="689428"/>
            <a:ext cx="2155371" cy="461665"/>
          </a:xfrm>
          <a:prstGeom prst="rect">
            <a:avLst/>
          </a:prstGeom>
        </p:spPr>
        <p:txBody>
          <a:bodyPr wrap="square">
            <a:spAutoFit/>
          </a:bodyPr>
          <a:lstStyle/>
          <a:p>
            <a:r>
              <a:rPr lang="en-US" altLang="zh-CN" sz="2400" dirty="0" smtClean="0">
                <a:latin typeface="宋体" panose="02010600030101010101" pitchFamily="2" charset="-122"/>
                <a:ea typeface="宋体" panose="02010600030101010101" pitchFamily="2" charset="-122"/>
                <a:cs typeface="+mj-cs"/>
              </a:rPr>
              <a:t>1</a:t>
            </a:r>
            <a:r>
              <a:rPr lang="zh-CN" altLang="en-US" sz="2400" dirty="0" smtClean="0">
                <a:latin typeface="宋体" panose="02010600030101010101" pitchFamily="2" charset="-122"/>
                <a:ea typeface="宋体" panose="02010600030101010101" pitchFamily="2" charset="-122"/>
                <a:cs typeface="+mj-cs"/>
              </a:rPr>
              <a:t>、热电厂</a:t>
            </a:r>
            <a:endParaRPr lang="zh-CN" altLang="en-US" sz="2400" dirty="0">
              <a:latin typeface="宋体" panose="02010600030101010101" pitchFamily="2" charset="-122"/>
              <a:ea typeface="宋体" panose="02010600030101010101" pitchFamily="2" charset="-122"/>
              <a:cs typeface="+mj-cs"/>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953" y="975091"/>
            <a:ext cx="8526391" cy="4917710"/>
          </a:xfrm>
          <a:prstGeom prst="rect">
            <a:avLst/>
          </a:prstGeom>
        </p:spPr>
      </p:pic>
    </p:spTree>
    <p:extLst>
      <p:ext uri="{BB962C8B-B14F-4D97-AF65-F5344CB8AC3E}">
        <p14:creationId xmlns:p14="http://schemas.microsoft.com/office/powerpoint/2010/main" val="16189292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p:cNvSpPr>
            <a:spLocks noGrp="1"/>
          </p:cNvSpPr>
          <p:nvPr>
            <p:ph type="ctrTitle"/>
          </p:nvPr>
        </p:nvSpPr>
        <p:spPr>
          <a:xfrm>
            <a:off x="653143" y="174171"/>
            <a:ext cx="7866308" cy="515257"/>
          </a:xfrm>
        </p:spPr>
        <p:txBody>
          <a:bodyPr/>
          <a:lstStyle/>
          <a:p>
            <a:pPr algn="l"/>
            <a:r>
              <a:rPr lang="en-US" altLang="zh-CN" sz="2400" dirty="0" smtClean="0">
                <a:solidFill>
                  <a:schemeClr val="tx1"/>
                </a:solidFill>
                <a:latin typeface="宋体" panose="02010600030101010101" pitchFamily="2" charset="-122"/>
                <a:ea typeface="宋体" panose="02010600030101010101" pitchFamily="2" charset="-122"/>
              </a:rPr>
              <a:t> </a:t>
            </a:r>
            <a:r>
              <a:rPr lang="zh-CN" altLang="en-US" sz="2400" dirty="0" smtClean="0">
                <a:solidFill>
                  <a:schemeClr val="tx1"/>
                </a:solidFill>
                <a:latin typeface="宋体" panose="02010600030101010101" pitchFamily="2" charset="-122"/>
                <a:ea typeface="宋体" panose="02010600030101010101" pitchFamily="2" charset="-122"/>
              </a:rPr>
              <a:t>三、热源</a:t>
            </a:r>
            <a:r>
              <a:rPr lang="en-US" altLang="zh-CN" sz="2400" dirty="0" smtClean="0">
                <a:solidFill>
                  <a:schemeClr val="tx1"/>
                </a:solidFill>
                <a:latin typeface="宋体" panose="02010600030101010101" pitchFamily="2" charset="-122"/>
                <a:ea typeface="宋体" panose="02010600030101010101" pitchFamily="2" charset="-122"/>
              </a:rPr>
              <a:t>    </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6" name="矩形 5"/>
          <p:cNvSpPr/>
          <p:nvPr/>
        </p:nvSpPr>
        <p:spPr>
          <a:xfrm>
            <a:off x="899885" y="689428"/>
            <a:ext cx="4680858" cy="461665"/>
          </a:xfrm>
          <a:prstGeom prst="rect">
            <a:avLst/>
          </a:prstGeom>
        </p:spPr>
        <p:txBody>
          <a:bodyPr wrap="square">
            <a:spAutoFit/>
          </a:bodyPr>
          <a:lstStyle/>
          <a:p>
            <a:r>
              <a:rPr lang="en-US" altLang="zh-CN" sz="2400" dirty="0" smtClean="0">
                <a:latin typeface="宋体" panose="02010600030101010101" pitchFamily="2" charset="-122"/>
                <a:ea typeface="宋体" panose="02010600030101010101" pitchFamily="2" charset="-122"/>
                <a:cs typeface="+mj-cs"/>
              </a:rPr>
              <a:t>1</a:t>
            </a:r>
            <a:r>
              <a:rPr lang="zh-CN" altLang="en-US" sz="2400" dirty="0" smtClean="0">
                <a:latin typeface="宋体" panose="02010600030101010101" pitchFamily="2" charset="-122"/>
                <a:ea typeface="宋体" panose="02010600030101010101" pitchFamily="2" charset="-122"/>
                <a:cs typeface="+mj-cs"/>
              </a:rPr>
              <a:t>、热电厂</a:t>
            </a:r>
            <a:r>
              <a:rPr lang="en-US" altLang="zh-CN" sz="2400" dirty="0" smtClean="0">
                <a:latin typeface="宋体" panose="02010600030101010101" pitchFamily="2" charset="-122"/>
                <a:ea typeface="宋体" panose="02010600030101010101" pitchFamily="2" charset="-122"/>
                <a:cs typeface="+mj-cs"/>
              </a:rPr>
              <a:t>-</a:t>
            </a:r>
            <a:r>
              <a:rPr lang="zh-CN" altLang="en-US" sz="2400" dirty="0" smtClean="0">
                <a:latin typeface="宋体" panose="02010600030101010101" pitchFamily="2" charset="-122"/>
                <a:ea typeface="宋体" panose="02010600030101010101" pitchFamily="2" charset="-122"/>
                <a:cs typeface="+mj-cs"/>
              </a:rPr>
              <a:t>设备组成</a:t>
            </a:r>
            <a:endParaRPr lang="zh-CN" altLang="en-US" sz="2400" dirty="0">
              <a:latin typeface="宋体" panose="02010600030101010101" pitchFamily="2" charset="-122"/>
              <a:ea typeface="宋体" panose="02010600030101010101" pitchFamily="2" charset="-122"/>
              <a:cs typeface="+mj-cs"/>
            </a:endParaRPr>
          </a:p>
        </p:txBody>
      </p:sp>
      <p:sp>
        <p:nvSpPr>
          <p:cNvPr id="5" name="矩形 4"/>
          <p:cNvSpPr/>
          <p:nvPr/>
        </p:nvSpPr>
        <p:spPr>
          <a:xfrm>
            <a:off x="63688" y="1435516"/>
            <a:ext cx="700410" cy="2677656"/>
          </a:xfrm>
          <a:prstGeom prst="rect">
            <a:avLst/>
          </a:prstGeom>
          <a:noFill/>
        </p:spPr>
        <p:txBody>
          <a:bodyPr wrap="square" lIns="91440" tIns="45720" rIns="91440" bIns="45720">
            <a:spAutoFit/>
          </a:bodyPr>
          <a:lstStyle/>
          <a:p>
            <a:pPr algn="ctr"/>
            <a:r>
              <a:rPr lang="zh-CN" altLang="en-US" sz="24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热电厂主机</a:t>
            </a:r>
            <a:r>
              <a:rPr lang="zh-CN" altLang="en-US" sz="24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设备</a:t>
            </a:r>
            <a:endParaRPr lang="zh-CN" altLang="en-US" sz="2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7" name="矩形 6"/>
          <p:cNvSpPr/>
          <p:nvPr/>
        </p:nvSpPr>
        <p:spPr>
          <a:xfrm>
            <a:off x="799904" y="1342571"/>
            <a:ext cx="2155371" cy="461665"/>
          </a:xfrm>
          <a:prstGeom prst="rect">
            <a:avLst/>
          </a:prstGeom>
        </p:spPr>
        <p:txBody>
          <a:bodyPr wrap="square">
            <a:spAutoFit/>
          </a:bodyPr>
          <a:lstStyle/>
          <a:p>
            <a:pPr marL="342900" indent="-342900">
              <a:buFont typeface="Arial" panose="020B0604020202020204" pitchFamily="34" charset="0"/>
              <a:buChar char="•"/>
            </a:pPr>
            <a:r>
              <a:rPr lang="zh-CN" altLang="en-US" sz="2400" dirty="0" smtClean="0">
                <a:latin typeface="宋体" panose="02010600030101010101" pitchFamily="2" charset="-122"/>
                <a:ea typeface="宋体" panose="02010600030101010101" pitchFamily="2" charset="-122"/>
                <a:cs typeface="+mj-cs"/>
              </a:rPr>
              <a:t>锅炉</a:t>
            </a:r>
            <a:endParaRPr lang="zh-CN" altLang="en-US" sz="2400" dirty="0">
              <a:latin typeface="宋体" panose="02010600030101010101" pitchFamily="2" charset="-122"/>
              <a:ea typeface="宋体" panose="02010600030101010101" pitchFamily="2" charset="-122"/>
              <a:cs typeface="+mj-cs"/>
            </a:endParaRPr>
          </a:p>
        </p:txBody>
      </p:sp>
      <p:sp>
        <p:nvSpPr>
          <p:cNvPr id="8" name="矩形 7"/>
          <p:cNvSpPr/>
          <p:nvPr/>
        </p:nvSpPr>
        <p:spPr>
          <a:xfrm>
            <a:off x="799904" y="2319491"/>
            <a:ext cx="2155371" cy="461665"/>
          </a:xfrm>
          <a:prstGeom prst="rect">
            <a:avLst/>
          </a:prstGeom>
        </p:spPr>
        <p:txBody>
          <a:bodyPr wrap="square">
            <a:spAutoFit/>
          </a:bodyPr>
          <a:lstStyle/>
          <a:p>
            <a:pPr marL="342900" indent="-342900">
              <a:buFont typeface="Arial" panose="020B0604020202020204" pitchFamily="34" charset="0"/>
              <a:buChar char="•"/>
            </a:pPr>
            <a:r>
              <a:rPr lang="zh-CN" altLang="en-US" sz="2400" dirty="0" smtClean="0">
                <a:latin typeface="宋体" panose="02010600030101010101" pitchFamily="2" charset="-122"/>
                <a:ea typeface="宋体" panose="02010600030101010101" pitchFamily="2" charset="-122"/>
                <a:cs typeface="+mj-cs"/>
              </a:rPr>
              <a:t>汽轮机</a:t>
            </a:r>
            <a:endParaRPr lang="zh-CN" altLang="en-US" sz="2400" dirty="0">
              <a:latin typeface="宋体" panose="02010600030101010101" pitchFamily="2" charset="-122"/>
              <a:ea typeface="宋体" panose="02010600030101010101" pitchFamily="2" charset="-122"/>
              <a:cs typeface="+mj-cs"/>
            </a:endParaRPr>
          </a:p>
        </p:txBody>
      </p:sp>
      <p:sp>
        <p:nvSpPr>
          <p:cNvPr id="9" name="矩形 8"/>
          <p:cNvSpPr/>
          <p:nvPr/>
        </p:nvSpPr>
        <p:spPr>
          <a:xfrm>
            <a:off x="799904" y="3296411"/>
            <a:ext cx="2155371" cy="461665"/>
          </a:xfrm>
          <a:prstGeom prst="rect">
            <a:avLst/>
          </a:prstGeom>
        </p:spPr>
        <p:txBody>
          <a:bodyPr wrap="square">
            <a:spAutoFit/>
          </a:bodyPr>
          <a:lstStyle/>
          <a:p>
            <a:pPr marL="342900" indent="-342900">
              <a:buFont typeface="Arial" panose="020B0604020202020204" pitchFamily="34" charset="0"/>
              <a:buChar char="•"/>
            </a:pPr>
            <a:r>
              <a:rPr lang="zh-CN" altLang="en-US" sz="2400" dirty="0" smtClean="0">
                <a:latin typeface="宋体" panose="02010600030101010101" pitchFamily="2" charset="-122"/>
                <a:ea typeface="宋体" panose="02010600030101010101" pitchFamily="2" charset="-122"/>
                <a:cs typeface="+mj-cs"/>
              </a:rPr>
              <a:t>发电机</a:t>
            </a:r>
            <a:endParaRPr lang="zh-CN" altLang="en-US" sz="2400" dirty="0">
              <a:latin typeface="宋体" panose="02010600030101010101" pitchFamily="2" charset="-122"/>
              <a:ea typeface="宋体" panose="02010600030101010101" pitchFamily="2" charset="-122"/>
              <a:cs typeface="+mj-cs"/>
            </a:endParaRPr>
          </a:p>
        </p:txBody>
      </p:sp>
      <p:sp>
        <p:nvSpPr>
          <p:cNvPr id="11" name="矩形 10"/>
          <p:cNvSpPr/>
          <p:nvPr/>
        </p:nvSpPr>
        <p:spPr>
          <a:xfrm>
            <a:off x="2955275" y="1435516"/>
            <a:ext cx="700410" cy="2677656"/>
          </a:xfrm>
          <a:prstGeom prst="rect">
            <a:avLst/>
          </a:prstGeom>
          <a:noFill/>
        </p:spPr>
        <p:txBody>
          <a:bodyPr wrap="square" lIns="91440" tIns="45720" rIns="91440" bIns="45720">
            <a:spAutoFit/>
          </a:bodyPr>
          <a:lstStyle/>
          <a:p>
            <a:pPr algn="ctr"/>
            <a:r>
              <a:rPr lang="zh-CN" altLang="en-US" sz="24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热电厂辅机</a:t>
            </a:r>
            <a:r>
              <a:rPr lang="zh-CN" altLang="en-US" sz="24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设备</a:t>
            </a:r>
            <a:endParaRPr lang="zh-CN" altLang="en-US" sz="2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12" name="矩形 11"/>
          <p:cNvSpPr/>
          <p:nvPr/>
        </p:nvSpPr>
        <p:spPr>
          <a:xfrm>
            <a:off x="3984834" y="1342570"/>
            <a:ext cx="6627017" cy="461665"/>
          </a:xfrm>
          <a:prstGeom prst="rect">
            <a:avLst/>
          </a:prstGeom>
        </p:spPr>
        <p:txBody>
          <a:bodyPr wrap="square">
            <a:spAutoFit/>
          </a:bodyPr>
          <a:lstStyle/>
          <a:p>
            <a:pPr marL="342900" indent="-342900">
              <a:buFont typeface="Arial" panose="020B0604020202020204" pitchFamily="34" charset="0"/>
              <a:buChar char="•"/>
            </a:pPr>
            <a:r>
              <a:rPr lang="zh-CN" altLang="en-US" sz="2400" dirty="0" smtClean="0">
                <a:latin typeface="宋体" panose="02010600030101010101" pitchFamily="2" charset="-122"/>
                <a:ea typeface="宋体" panose="02010600030101010101" pitchFamily="2" charset="-122"/>
                <a:cs typeface="+mj-cs"/>
              </a:rPr>
              <a:t>输煤系统：输送机、给煤机、碎煤机、给粉机</a:t>
            </a:r>
            <a:endParaRPr lang="zh-CN" altLang="en-US" sz="2400" dirty="0">
              <a:latin typeface="宋体" panose="02010600030101010101" pitchFamily="2" charset="-122"/>
              <a:ea typeface="宋体" panose="02010600030101010101" pitchFamily="2" charset="-122"/>
              <a:cs typeface="+mj-cs"/>
            </a:endParaRPr>
          </a:p>
        </p:txBody>
      </p:sp>
      <p:sp>
        <p:nvSpPr>
          <p:cNvPr id="13" name="矩形 12"/>
          <p:cNvSpPr/>
          <p:nvPr/>
        </p:nvSpPr>
        <p:spPr>
          <a:xfrm>
            <a:off x="3984834" y="2018748"/>
            <a:ext cx="6993980" cy="461665"/>
          </a:xfrm>
          <a:prstGeom prst="rect">
            <a:avLst/>
          </a:prstGeom>
        </p:spPr>
        <p:txBody>
          <a:bodyPr wrap="square">
            <a:spAutoFit/>
          </a:bodyPr>
          <a:lstStyle/>
          <a:p>
            <a:pPr marL="342900" indent="-342900">
              <a:buFont typeface="Arial" panose="020B0604020202020204" pitchFamily="34" charset="0"/>
              <a:buChar char="•"/>
            </a:pPr>
            <a:r>
              <a:rPr lang="zh-CN" altLang="en-US" sz="2400" dirty="0" smtClean="0">
                <a:latin typeface="宋体" panose="02010600030101010101" pitchFamily="2" charset="-122"/>
                <a:ea typeface="宋体" panose="02010600030101010101" pitchFamily="2" charset="-122"/>
                <a:cs typeface="+mj-cs"/>
              </a:rPr>
              <a:t>风机系统：鼓风机、引风机、空气预热器</a:t>
            </a:r>
            <a:endParaRPr lang="zh-CN" altLang="en-US" sz="2400" dirty="0">
              <a:latin typeface="宋体" panose="02010600030101010101" pitchFamily="2" charset="-122"/>
              <a:ea typeface="宋体" panose="02010600030101010101" pitchFamily="2" charset="-122"/>
              <a:cs typeface="+mj-cs"/>
            </a:endParaRPr>
          </a:p>
        </p:txBody>
      </p:sp>
      <p:sp>
        <p:nvSpPr>
          <p:cNvPr id="14" name="矩形 13"/>
          <p:cNvSpPr/>
          <p:nvPr/>
        </p:nvSpPr>
        <p:spPr>
          <a:xfrm>
            <a:off x="3984834" y="3371104"/>
            <a:ext cx="6993980" cy="461665"/>
          </a:xfrm>
          <a:prstGeom prst="rect">
            <a:avLst/>
          </a:prstGeom>
        </p:spPr>
        <p:txBody>
          <a:bodyPr wrap="square">
            <a:spAutoFit/>
          </a:bodyPr>
          <a:lstStyle/>
          <a:p>
            <a:pPr marL="342900" indent="-342900">
              <a:buFont typeface="Arial" panose="020B0604020202020204" pitchFamily="34" charset="0"/>
              <a:buChar char="•"/>
            </a:pPr>
            <a:r>
              <a:rPr lang="zh-CN" altLang="en-US" sz="2400" dirty="0" smtClean="0">
                <a:latin typeface="宋体" panose="02010600030101010101" pitchFamily="2" charset="-122"/>
                <a:ea typeface="宋体" panose="02010600030101010101" pitchFamily="2" charset="-122"/>
                <a:cs typeface="+mj-cs"/>
              </a:rPr>
              <a:t>除渣系统</a:t>
            </a:r>
            <a:endParaRPr lang="zh-CN" altLang="en-US" sz="2400" dirty="0">
              <a:latin typeface="宋体" panose="02010600030101010101" pitchFamily="2" charset="-122"/>
              <a:ea typeface="宋体" panose="02010600030101010101" pitchFamily="2" charset="-122"/>
              <a:cs typeface="+mj-cs"/>
            </a:endParaRPr>
          </a:p>
        </p:txBody>
      </p:sp>
      <p:sp>
        <p:nvSpPr>
          <p:cNvPr id="15" name="矩形 14"/>
          <p:cNvSpPr/>
          <p:nvPr/>
        </p:nvSpPr>
        <p:spPr>
          <a:xfrm>
            <a:off x="3984834" y="4047282"/>
            <a:ext cx="6993980" cy="461665"/>
          </a:xfrm>
          <a:prstGeom prst="rect">
            <a:avLst/>
          </a:prstGeom>
        </p:spPr>
        <p:txBody>
          <a:bodyPr wrap="square">
            <a:spAutoFit/>
          </a:bodyPr>
          <a:lstStyle/>
          <a:p>
            <a:pPr marL="342900" indent="-342900">
              <a:buFont typeface="Arial" panose="020B0604020202020204" pitchFamily="34" charset="0"/>
              <a:buChar char="•"/>
            </a:pPr>
            <a:r>
              <a:rPr lang="zh-CN" altLang="en-US" sz="2400" dirty="0" smtClean="0">
                <a:latin typeface="宋体" panose="02010600030101010101" pitchFamily="2" charset="-122"/>
                <a:ea typeface="宋体" panose="02010600030101010101" pitchFamily="2" charset="-122"/>
                <a:cs typeface="+mj-cs"/>
              </a:rPr>
              <a:t>电除尘系统</a:t>
            </a:r>
            <a:endParaRPr lang="zh-CN" altLang="en-US" sz="2400" dirty="0">
              <a:latin typeface="宋体" panose="02010600030101010101" pitchFamily="2" charset="-122"/>
              <a:ea typeface="宋体" panose="02010600030101010101" pitchFamily="2" charset="-122"/>
              <a:cs typeface="+mj-cs"/>
            </a:endParaRPr>
          </a:p>
        </p:txBody>
      </p:sp>
      <p:sp>
        <p:nvSpPr>
          <p:cNvPr id="16" name="矩形 15"/>
          <p:cNvSpPr/>
          <p:nvPr/>
        </p:nvSpPr>
        <p:spPr>
          <a:xfrm>
            <a:off x="3984834" y="4723460"/>
            <a:ext cx="6993980" cy="461665"/>
          </a:xfrm>
          <a:prstGeom prst="rect">
            <a:avLst/>
          </a:prstGeom>
        </p:spPr>
        <p:txBody>
          <a:bodyPr wrap="square">
            <a:spAutoFit/>
          </a:bodyPr>
          <a:lstStyle/>
          <a:p>
            <a:pPr marL="342900" indent="-342900">
              <a:buFont typeface="Arial" panose="020B0604020202020204" pitchFamily="34" charset="0"/>
              <a:buChar char="•"/>
            </a:pPr>
            <a:r>
              <a:rPr lang="zh-CN" altLang="en-US" sz="2400" dirty="0" smtClean="0">
                <a:latin typeface="宋体" panose="02010600030101010101" pitchFamily="2" charset="-122"/>
                <a:ea typeface="宋体" panose="02010600030101010101" pitchFamily="2" charset="-122"/>
                <a:cs typeface="+mj-cs"/>
              </a:rPr>
              <a:t>脱硫系统</a:t>
            </a:r>
            <a:endParaRPr lang="zh-CN" altLang="en-US" sz="2400" dirty="0">
              <a:latin typeface="宋体" panose="02010600030101010101" pitchFamily="2" charset="-122"/>
              <a:ea typeface="宋体" panose="02010600030101010101" pitchFamily="2" charset="-122"/>
              <a:cs typeface="+mj-cs"/>
            </a:endParaRPr>
          </a:p>
        </p:txBody>
      </p:sp>
      <p:sp>
        <p:nvSpPr>
          <p:cNvPr id="17" name="矩形 16"/>
          <p:cNvSpPr/>
          <p:nvPr/>
        </p:nvSpPr>
        <p:spPr>
          <a:xfrm>
            <a:off x="3984834" y="5399638"/>
            <a:ext cx="6993980" cy="461665"/>
          </a:xfrm>
          <a:prstGeom prst="rect">
            <a:avLst/>
          </a:prstGeom>
        </p:spPr>
        <p:txBody>
          <a:bodyPr wrap="square">
            <a:spAutoFit/>
          </a:bodyPr>
          <a:lstStyle/>
          <a:p>
            <a:pPr marL="342900" indent="-342900">
              <a:buFont typeface="Arial" panose="020B0604020202020204" pitchFamily="34" charset="0"/>
              <a:buChar char="•"/>
            </a:pPr>
            <a:r>
              <a:rPr lang="zh-CN" altLang="en-US" sz="2400" dirty="0" smtClean="0">
                <a:latin typeface="宋体" panose="02010600030101010101" pitchFamily="2" charset="-122"/>
                <a:ea typeface="宋体" panose="02010600030101010101" pitchFamily="2" charset="-122"/>
                <a:cs typeface="+mj-cs"/>
              </a:rPr>
              <a:t>脱硝系统</a:t>
            </a:r>
            <a:endParaRPr lang="zh-CN" altLang="en-US" sz="2400" dirty="0">
              <a:latin typeface="宋体" panose="02010600030101010101" pitchFamily="2" charset="-122"/>
              <a:ea typeface="宋体" panose="02010600030101010101" pitchFamily="2" charset="-122"/>
              <a:cs typeface="+mj-cs"/>
            </a:endParaRPr>
          </a:p>
        </p:txBody>
      </p:sp>
      <p:sp>
        <p:nvSpPr>
          <p:cNvPr id="18" name="矩形 17"/>
          <p:cNvSpPr/>
          <p:nvPr/>
        </p:nvSpPr>
        <p:spPr>
          <a:xfrm>
            <a:off x="3984834" y="2694926"/>
            <a:ext cx="7661734" cy="461665"/>
          </a:xfrm>
          <a:prstGeom prst="rect">
            <a:avLst/>
          </a:prstGeom>
        </p:spPr>
        <p:txBody>
          <a:bodyPr wrap="square">
            <a:spAutoFit/>
          </a:bodyPr>
          <a:lstStyle/>
          <a:p>
            <a:pPr marL="342900" indent="-342900">
              <a:buFont typeface="Arial" panose="020B0604020202020204" pitchFamily="34" charset="0"/>
              <a:buChar char="•"/>
            </a:pPr>
            <a:r>
              <a:rPr lang="zh-CN" altLang="en-US" sz="2400" dirty="0" smtClean="0">
                <a:latin typeface="宋体" panose="02010600030101010101" pitchFamily="2" charset="-122"/>
                <a:ea typeface="宋体" panose="02010600030101010101" pitchFamily="2" charset="-122"/>
                <a:cs typeface="+mj-cs"/>
              </a:rPr>
              <a:t>供水系统：化学水处理、循环泵、补水泵、冷却塔</a:t>
            </a:r>
            <a:endParaRPr lang="zh-CN" altLang="en-US" sz="2400" dirty="0">
              <a:latin typeface="宋体" panose="02010600030101010101" pitchFamily="2" charset="-122"/>
              <a:ea typeface="宋体" panose="02010600030101010101" pitchFamily="2" charset="-122"/>
              <a:cs typeface="+mj-cs"/>
            </a:endParaRPr>
          </a:p>
        </p:txBody>
      </p:sp>
      <p:sp>
        <p:nvSpPr>
          <p:cNvPr id="19" name="矩形 18"/>
          <p:cNvSpPr/>
          <p:nvPr/>
        </p:nvSpPr>
        <p:spPr>
          <a:xfrm>
            <a:off x="799904" y="4273331"/>
            <a:ext cx="2155371" cy="830997"/>
          </a:xfrm>
          <a:prstGeom prst="rect">
            <a:avLst/>
          </a:prstGeom>
        </p:spPr>
        <p:txBody>
          <a:bodyPr wrap="square">
            <a:spAutoFit/>
          </a:bodyPr>
          <a:lstStyle/>
          <a:p>
            <a:pPr marL="342900" indent="-342900">
              <a:buFont typeface="Arial" panose="020B0604020202020204" pitchFamily="34" charset="0"/>
              <a:buChar char="•"/>
            </a:pPr>
            <a:r>
              <a:rPr lang="en-US" altLang="zh-CN" sz="2400" dirty="0" smtClean="0">
                <a:latin typeface="宋体" panose="02010600030101010101" pitchFamily="2" charset="-122"/>
                <a:ea typeface="宋体" panose="02010600030101010101" pitchFamily="2" charset="-122"/>
                <a:cs typeface="+mj-cs"/>
              </a:rPr>
              <a:t>DCS</a:t>
            </a:r>
            <a:r>
              <a:rPr lang="zh-CN" altLang="en-US" sz="2400" dirty="0" smtClean="0">
                <a:latin typeface="宋体" panose="02010600030101010101" pitchFamily="2" charset="-122"/>
                <a:ea typeface="宋体" panose="02010600030101010101" pitchFamily="2" charset="-122"/>
                <a:cs typeface="+mj-cs"/>
              </a:rPr>
              <a:t>中控系统</a:t>
            </a:r>
            <a:endParaRPr lang="zh-CN" altLang="en-US" sz="2400" dirty="0">
              <a:latin typeface="宋体" panose="02010600030101010101" pitchFamily="2" charset="-122"/>
              <a:ea typeface="宋体" panose="02010600030101010101" pitchFamily="2" charset="-122"/>
              <a:cs typeface="+mj-cs"/>
            </a:endParaRPr>
          </a:p>
        </p:txBody>
      </p:sp>
    </p:spTree>
    <p:extLst>
      <p:ext uri="{BB962C8B-B14F-4D97-AF65-F5344CB8AC3E}">
        <p14:creationId xmlns:p14="http://schemas.microsoft.com/office/powerpoint/2010/main" val="13856109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p:cNvSpPr>
            <a:spLocks noGrp="1"/>
          </p:cNvSpPr>
          <p:nvPr>
            <p:ph type="ctrTitle"/>
          </p:nvPr>
        </p:nvSpPr>
        <p:spPr>
          <a:xfrm>
            <a:off x="653143" y="174171"/>
            <a:ext cx="7866308" cy="515257"/>
          </a:xfrm>
        </p:spPr>
        <p:txBody>
          <a:bodyPr/>
          <a:lstStyle/>
          <a:p>
            <a:pPr algn="l"/>
            <a:r>
              <a:rPr lang="en-US" altLang="zh-CN" sz="2400" dirty="0" smtClean="0">
                <a:solidFill>
                  <a:schemeClr val="tx1"/>
                </a:solidFill>
                <a:latin typeface="宋体" panose="02010600030101010101" pitchFamily="2" charset="-122"/>
                <a:ea typeface="宋体" panose="02010600030101010101" pitchFamily="2" charset="-122"/>
              </a:rPr>
              <a:t> </a:t>
            </a:r>
            <a:r>
              <a:rPr lang="zh-CN" altLang="en-US" sz="2400" dirty="0" smtClean="0">
                <a:solidFill>
                  <a:schemeClr val="tx1"/>
                </a:solidFill>
                <a:latin typeface="宋体" panose="02010600030101010101" pitchFamily="2" charset="-122"/>
                <a:ea typeface="宋体" panose="02010600030101010101" pitchFamily="2" charset="-122"/>
              </a:rPr>
              <a:t>三、热源</a:t>
            </a:r>
            <a:r>
              <a:rPr lang="en-US" altLang="zh-CN" sz="2400" dirty="0" smtClean="0">
                <a:solidFill>
                  <a:schemeClr val="tx1"/>
                </a:solidFill>
                <a:latin typeface="宋体" panose="02010600030101010101" pitchFamily="2" charset="-122"/>
                <a:ea typeface="宋体" panose="02010600030101010101" pitchFamily="2" charset="-122"/>
              </a:rPr>
              <a:t>    </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6" name="矩形 5"/>
          <p:cNvSpPr/>
          <p:nvPr/>
        </p:nvSpPr>
        <p:spPr>
          <a:xfrm>
            <a:off x="899885" y="689428"/>
            <a:ext cx="4680858" cy="461665"/>
          </a:xfrm>
          <a:prstGeom prst="rect">
            <a:avLst/>
          </a:prstGeom>
        </p:spPr>
        <p:txBody>
          <a:bodyPr wrap="square">
            <a:spAutoFit/>
          </a:bodyPr>
          <a:lstStyle/>
          <a:p>
            <a:r>
              <a:rPr lang="en-US" altLang="zh-CN" sz="2400" dirty="0" smtClean="0">
                <a:latin typeface="宋体" panose="02010600030101010101" pitchFamily="2" charset="-122"/>
                <a:ea typeface="宋体" panose="02010600030101010101" pitchFamily="2" charset="-122"/>
                <a:cs typeface="+mj-cs"/>
              </a:rPr>
              <a:t>1</a:t>
            </a:r>
            <a:r>
              <a:rPr lang="zh-CN" altLang="en-US" sz="2400" dirty="0" smtClean="0">
                <a:latin typeface="宋体" panose="02010600030101010101" pitchFamily="2" charset="-122"/>
                <a:ea typeface="宋体" panose="02010600030101010101" pitchFamily="2" charset="-122"/>
                <a:cs typeface="+mj-cs"/>
              </a:rPr>
              <a:t>、热电厂</a:t>
            </a:r>
            <a:r>
              <a:rPr lang="en-US" altLang="zh-CN" sz="2400" dirty="0" smtClean="0">
                <a:latin typeface="宋体" panose="02010600030101010101" pitchFamily="2" charset="-122"/>
                <a:ea typeface="宋体" panose="02010600030101010101" pitchFamily="2" charset="-122"/>
                <a:cs typeface="+mj-cs"/>
              </a:rPr>
              <a:t>-</a:t>
            </a:r>
            <a:r>
              <a:rPr lang="zh-CN" altLang="en-US" sz="2400" dirty="0" smtClean="0">
                <a:latin typeface="宋体" panose="02010600030101010101" pitchFamily="2" charset="-122"/>
                <a:ea typeface="宋体" panose="02010600030101010101" pitchFamily="2" charset="-122"/>
                <a:cs typeface="+mj-cs"/>
              </a:rPr>
              <a:t>说明</a:t>
            </a:r>
            <a:endParaRPr lang="zh-CN" altLang="en-US" sz="2400" dirty="0">
              <a:latin typeface="宋体" panose="02010600030101010101" pitchFamily="2" charset="-122"/>
              <a:ea typeface="宋体" panose="02010600030101010101" pitchFamily="2" charset="-122"/>
              <a:cs typeface="+mj-cs"/>
            </a:endParaRPr>
          </a:p>
        </p:txBody>
      </p:sp>
      <p:sp>
        <p:nvSpPr>
          <p:cNvPr id="2" name="矩形 1"/>
          <p:cNvSpPr/>
          <p:nvPr/>
        </p:nvSpPr>
        <p:spPr>
          <a:xfrm>
            <a:off x="1111135" y="1388055"/>
            <a:ext cx="8639694" cy="1569660"/>
          </a:xfrm>
          <a:prstGeom prst="rect">
            <a:avLst/>
          </a:prstGeom>
        </p:spPr>
        <p:txBody>
          <a:bodyPr wrap="square">
            <a:spAutoFit/>
          </a:bodyPr>
          <a:lstStyle/>
          <a:p>
            <a:r>
              <a:rPr lang="en-US" altLang="zh-CN" sz="2400" kern="0" dirty="0" smtClean="0">
                <a:solidFill>
                  <a:srgbClr val="333333"/>
                </a:solidFill>
                <a:latin typeface="宋体" panose="02010600030101010101" pitchFamily="2" charset="-122"/>
                <a:ea typeface="宋体" panose="02010600030101010101" pitchFamily="2" charset="-122"/>
                <a:cs typeface="Arial" panose="020B0604020202020204" pitchFamily="34" charset="0"/>
              </a:rPr>
              <a:t>      </a:t>
            </a:r>
            <a:r>
              <a:rPr lang="zh-CN" altLang="zh-CN" sz="2400" kern="0" dirty="0" smtClean="0">
                <a:solidFill>
                  <a:srgbClr val="333333"/>
                </a:solidFill>
                <a:latin typeface="宋体" panose="02010600030101010101" pitchFamily="2" charset="-122"/>
                <a:ea typeface="宋体" panose="02010600030101010101" pitchFamily="2" charset="-122"/>
                <a:cs typeface="Arial" panose="020B0604020202020204" pitchFamily="34" charset="0"/>
              </a:rPr>
              <a:t>大中型</a:t>
            </a:r>
            <a:r>
              <a:rPr lang="zh-CN" altLang="zh-CN" sz="2400" kern="0" dirty="0">
                <a:solidFill>
                  <a:srgbClr val="333333"/>
                </a:solidFill>
                <a:latin typeface="宋体" panose="02010600030101010101" pitchFamily="2" charset="-122"/>
                <a:ea typeface="宋体" panose="02010600030101010101" pitchFamily="2" charset="-122"/>
                <a:cs typeface="Arial" panose="020B0604020202020204" pitchFamily="34" charset="0"/>
              </a:rPr>
              <a:t>燃煤热电厂的单机容量</a:t>
            </a:r>
            <a:r>
              <a:rPr lang="en-US" altLang="zh-CN" sz="2400" kern="0" dirty="0">
                <a:solidFill>
                  <a:srgbClr val="333333"/>
                </a:solidFill>
                <a:latin typeface="宋体" panose="02010600030101010101" pitchFamily="2" charset="-122"/>
                <a:ea typeface="宋体" panose="02010600030101010101" pitchFamily="2" charset="-122"/>
              </a:rPr>
              <a:t>135MW</a:t>
            </a:r>
            <a:r>
              <a:rPr lang="zh-CN" altLang="zh-CN" sz="2400" kern="0" dirty="0">
                <a:solidFill>
                  <a:srgbClr val="333333"/>
                </a:solidFill>
                <a:latin typeface="宋体" panose="02010600030101010101" pitchFamily="2" charset="-122"/>
                <a:ea typeface="宋体" panose="02010600030101010101" pitchFamily="2" charset="-122"/>
                <a:cs typeface="Arial" panose="020B0604020202020204" pitchFamily="34" charset="0"/>
              </a:rPr>
              <a:t>以上，由电力行业运营。目前，</a:t>
            </a:r>
            <a:r>
              <a:rPr lang="en-US" altLang="zh-CN" sz="2400" kern="0" dirty="0" smtClean="0">
                <a:solidFill>
                  <a:srgbClr val="333333"/>
                </a:solidFill>
                <a:latin typeface="宋体" panose="02010600030101010101" pitchFamily="2" charset="-122"/>
                <a:ea typeface="宋体" panose="02010600030101010101" pitchFamily="2" charset="-122"/>
              </a:rPr>
              <a:t>300MW</a:t>
            </a:r>
            <a:r>
              <a:rPr lang="zh-CN" altLang="zh-CN" sz="2400" kern="0" dirty="0" smtClean="0">
                <a:solidFill>
                  <a:srgbClr val="333333"/>
                </a:solidFill>
                <a:latin typeface="宋体" panose="02010600030101010101" pitchFamily="2" charset="-122"/>
                <a:ea typeface="宋体" panose="02010600030101010101" pitchFamily="2" charset="-122"/>
                <a:cs typeface="Arial" panose="020B0604020202020204" pitchFamily="34" charset="0"/>
              </a:rPr>
              <a:t>级是</a:t>
            </a:r>
            <a:r>
              <a:rPr lang="zh-CN" altLang="zh-CN" sz="2400" kern="0" dirty="0">
                <a:solidFill>
                  <a:srgbClr val="333333"/>
                </a:solidFill>
                <a:latin typeface="宋体" panose="02010600030101010101" pitchFamily="2" charset="-122"/>
                <a:ea typeface="宋体" panose="02010600030101010101" pitchFamily="2" charset="-122"/>
                <a:cs typeface="Arial" panose="020B0604020202020204" pitchFamily="34" charset="0"/>
              </a:rPr>
              <a:t>我国集中供暖的主流</a:t>
            </a:r>
            <a:r>
              <a:rPr lang="zh-CN" altLang="zh-CN" sz="2400" kern="0" dirty="0" smtClean="0">
                <a:solidFill>
                  <a:srgbClr val="333333"/>
                </a:solidFill>
                <a:latin typeface="宋体" panose="02010600030101010101" pitchFamily="2" charset="-122"/>
                <a:ea typeface="宋体" panose="02010600030101010101" pitchFamily="2" charset="-122"/>
                <a:cs typeface="Arial" panose="020B0604020202020204" pitchFamily="34" charset="0"/>
              </a:rPr>
              <a:t>机组。</a:t>
            </a:r>
            <a:r>
              <a:rPr lang="zh-CN" altLang="zh-CN" sz="2400" kern="0" dirty="0">
                <a:solidFill>
                  <a:srgbClr val="333333"/>
                </a:solidFill>
                <a:latin typeface="宋体" panose="02010600030101010101" pitchFamily="2" charset="-122"/>
                <a:ea typeface="宋体" panose="02010600030101010101" pitchFamily="2" charset="-122"/>
                <a:cs typeface="Arial" panose="020B0604020202020204" pitchFamily="34" charset="0"/>
              </a:rPr>
              <a:t>燃煤热电厂采用高烟囱排放，环保设施齐备</a:t>
            </a:r>
            <a:r>
              <a:rPr lang="zh-CN" altLang="zh-CN" sz="2400" kern="0" dirty="0" smtClean="0">
                <a:solidFill>
                  <a:srgbClr val="333333"/>
                </a:solidFill>
                <a:latin typeface="宋体" panose="02010600030101010101" pitchFamily="2" charset="-122"/>
                <a:ea typeface="宋体" panose="02010600030101010101" pitchFamily="2" charset="-122"/>
                <a:cs typeface="Arial" panose="020B0604020202020204" pitchFamily="34" charset="0"/>
              </a:rPr>
              <a:t>，</a:t>
            </a:r>
            <a:r>
              <a:rPr lang="zh-CN" altLang="en-US" sz="2400" kern="0" dirty="0" smtClean="0">
                <a:solidFill>
                  <a:srgbClr val="333333"/>
                </a:solidFill>
                <a:latin typeface="宋体" panose="02010600030101010101" pitchFamily="2" charset="-122"/>
                <a:ea typeface="宋体" panose="02010600030101010101" pitchFamily="2" charset="-122"/>
                <a:cs typeface="Arial" panose="020B0604020202020204" pitchFamily="34" charset="0"/>
              </a:rPr>
              <a:t>脱硫、脱硝、电除尘等设备保证</a:t>
            </a:r>
            <a:r>
              <a:rPr lang="zh-CN" altLang="zh-CN" sz="2400" kern="0" dirty="0" smtClean="0">
                <a:solidFill>
                  <a:srgbClr val="333333"/>
                </a:solidFill>
                <a:latin typeface="宋体" panose="02010600030101010101" pitchFamily="2" charset="-122"/>
                <a:ea typeface="宋体" panose="02010600030101010101" pitchFamily="2" charset="-122"/>
                <a:cs typeface="Arial" panose="020B0604020202020204" pitchFamily="34" charset="0"/>
              </a:rPr>
              <a:t>达标</a:t>
            </a:r>
            <a:r>
              <a:rPr lang="zh-CN" altLang="zh-CN" sz="2400" kern="0" dirty="0">
                <a:solidFill>
                  <a:srgbClr val="333333"/>
                </a:solidFill>
                <a:latin typeface="宋体" panose="02010600030101010101" pitchFamily="2" charset="-122"/>
                <a:ea typeface="宋体" panose="02010600030101010101" pitchFamily="2" charset="-122"/>
                <a:cs typeface="Arial" panose="020B0604020202020204" pitchFamily="34" charset="0"/>
              </a:rPr>
              <a:t>排放。</a:t>
            </a:r>
            <a:endParaRPr lang="zh-CN" altLang="en-US" sz="2400" dirty="0">
              <a:latin typeface="宋体" panose="02010600030101010101" pitchFamily="2" charset="-122"/>
              <a:ea typeface="宋体" panose="02010600030101010101" pitchFamily="2" charset="-122"/>
            </a:endParaRPr>
          </a:p>
        </p:txBody>
      </p:sp>
      <p:pic>
        <p:nvPicPr>
          <p:cNvPr id="20" name="图片 19"/>
          <p:cNvPicPr/>
          <p:nvPr/>
        </p:nvPicPr>
        <p:blipFill>
          <a:blip r:embed="rId2"/>
          <a:stretch>
            <a:fillRect/>
          </a:stretch>
        </p:blipFill>
        <p:spPr>
          <a:xfrm>
            <a:off x="653143" y="3018616"/>
            <a:ext cx="6233795" cy="3631565"/>
          </a:xfrm>
          <a:prstGeom prst="rect">
            <a:avLst/>
          </a:prstGeom>
        </p:spPr>
      </p:pic>
      <p:sp>
        <p:nvSpPr>
          <p:cNvPr id="3" name="矩形 2"/>
          <p:cNvSpPr/>
          <p:nvPr/>
        </p:nvSpPr>
        <p:spPr>
          <a:xfrm>
            <a:off x="7086443" y="3356726"/>
            <a:ext cx="3346029" cy="1938992"/>
          </a:xfrm>
          <a:prstGeom prst="rect">
            <a:avLst/>
          </a:prstGeom>
        </p:spPr>
        <p:txBody>
          <a:bodyPr wrap="square">
            <a:spAutoFit/>
          </a:bodyPr>
          <a:lstStyle/>
          <a:p>
            <a:r>
              <a:rPr lang="zh-CN" altLang="zh-CN" sz="2400" dirty="0">
                <a:solidFill>
                  <a:srgbClr val="333333"/>
                </a:solidFill>
                <a:latin typeface="Arial" panose="020B0604020202020204" pitchFamily="34" charset="0"/>
                <a:ea typeface="宋体" panose="02010600030101010101" pitchFamily="2" charset="-122"/>
                <a:cs typeface="Arial" panose="020B0604020202020204" pitchFamily="34" charset="0"/>
              </a:rPr>
              <a:t>目前，燃煤热电厂是供暖的主力热源，由于运行成本低，可达标排放</a:t>
            </a:r>
            <a:r>
              <a:rPr lang="zh-CN" altLang="zh-CN" sz="2400" dirty="0" smtClean="0">
                <a:solidFill>
                  <a:srgbClr val="333333"/>
                </a:solidFill>
                <a:latin typeface="Arial" panose="020B0604020202020204" pitchFamily="34" charset="0"/>
                <a:ea typeface="宋体" panose="02010600030101010101" pitchFamily="2" charset="-122"/>
                <a:cs typeface="Arial" panose="020B0604020202020204" pitchFamily="34" charset="0"/>
              </a:rPr>
              <a:t>，大</a:t>
            </a:r>
            <a:r>
              <a:rPr lang="zh-CN" altLang="zh-CN" sz="2400" dirty="0">
                <a:solidFill>
                  <a:srgbClr val="333333"/>
                </a:solidFill>
                <a:latin typeface="Arial" panose="020B0604020202020204" pitchFamily="34" charset="0"/>
                <a:ea typeface="宋体" panose="02010600030101010101" pitchFamily="2" charset="-122"/>
                <a:cs typeface="Arial" panose="020B0604020202020204" pitchFamily="34" charset="0"/>
              </a:rPr>
              <a:t>热网可覆盖的地方</a:t>
            </a:r>
            <a:r>
              <a:rPr lang="zh-CN" altLang="zh-CN" sz="2400" dirty="0" smtClean="0">
                <a:solidFill>
                  <a:srgbClr val="333333"/>
                </a:solidFill>
                <a:latin typeface="Arial" panose="020B0604020202020204" pitchFamily="34" charset="0"/>
                <a:ea typeface="宋体" panose="02010600030101010101" pitchFamily="2" charset="-122"/>
                <a:cs typeface="Arial" panose="020B0604020202020204" pitchFamily="34" charset="0"/>
              </a:rPr>
              <a:t>，</a:t>
            </a:r>
            <a:r>
              <a:rPr lang="zh-CN" altLang="en-US" sz="2400" dirty="0" smtClean="0">
                <a:solidFill>
                  <a:srgbClr val="333333"/>
                </a:solidFill>
                <a:latin typeface="Arial" panose="020B0604020202020204" pitchFamily="34" charset="0"/>
                <a:ea typeface="宋体" panose="02010600030101010101" pitchFamily="2" charset="-122"/>
                <a:cs typeface="Arial" panose="020B0604020202020204" pitchFamily="34" charset="0"/>
              </a:rPr>
              <a:t>作为热源的首选</a:t>
            </a:r>
            <a:r>
              <a:rPr lang="zh-CN" altLang="zh-CN" sz="2400" dirty="0" smtClean="0">
                <a:solidFill>
                  <a:srgbClr val="333333"/>
                </a:solidFill>
                <a:latin typeface="Arial" panose="020B0604020202020204" pitchFamily="34" charset="0"/>
                <a:ea typeface="宋体" panose="02010600030101010101" pitchFamily="2" charset="-122"/>
                <a:cs typeface="Arial" panose="020B0604020202020204" pitchFamily="34" charset="0"/>
              </a:rPr>
              <a:t>。</a:t>
            </a:r>
            <a:endParaRPr lang="zh-CN" altLang="en-US" sz="2400" dirty="0"/>
          </a:p>
        </p:txBody>
      </p:sp>
    </p:spTree>
    <p:extLst>
      <p:ext uri="{BB962C8B-B14F-4D97-AF65-F5344CB8AC3E}">
        <p14:creationId xmlns:p14="http://schemas.microsoft.com/office/powerpoint/2010/main" val="15718618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p:cNvSpPr>
            <a:spLocks noGrp="1"/>
          </p:cNvSpPr>
          <p:nvPr>
            <p:ph type="ctrTitle"/>
          </p:nvPr>
        </p:nvSpPr>
        <p:spPr>
          <a:xfrm>
            <a:off x="653143" y="140392"/>
            <a:ext cx="7866308" cy="515257"/>
          </a:xfrm>
        </p:spPr>
        <p:txBody>
          <a:bodyPr/>
          <a:lstStyle/>
          <a:p>
            <a:pPr algn="l"/>
            <a:r>
              <a:rPr lang="en-US" altLang="zh-CN" sz="2400" dirty="0" smtClean="0">
                <a:solidFill>
                  <a:schemeClr val="tx1"/>
                </a:solidFill>
                <a:latin typeface="宋体" panose="02010600030101010101" pitchFamily="2" charset="-122"/>
                <a:ea typeface="宋体" panose="02010600030101010101" pitchFamily="2" charset="-122"/>
              </a:rPr>
              <a:t> </a:t>
            </a:r>
            <a:r>
              <a:rPr lang="zh-CN" altLang="en-US" sz="2400" dirty="0" smtClean="0">
                <a:solidFill>
                  <a:schemeClr val="tx1"/>
                </a:solidFill>
                <a:latin typeface="宋体" panose="02010600030101010101" pitchFamily="2" charset="-122"/>
                <a:ea typeface="宋体" panose="02010600030101010101" pitchFamily="2" charset="-122"/>
              </a:rPr>
              <a:t>三、热源</a:t>
            </a:r>
            <a:r>
              <a:rPr lang="en-US" altLang="zh-CN" sz="2400" dirty="0" smtClean="0">
                <a:solidFill>
                  <a:schemeClr val="tx1"/>
                </a:solidFill>
                <a:latin typeface="宋体" panose="02010600030101010101" pitchFamily="2" charset="-122"/>
                <a:ea typeface="宋体" panose="02010600030101010101" pitchFamily="2" charset="-122"/>
              </a:rPr>
              <a:t>    </a:t>
            </a:r>
            <a:endParaRPr lang="zh-CN" altLang="en-US" sz="2400" dirty="0">
              <a:solidFill>
                <a:schemeClr val="tx1"/>
              </a:solidFill>
              <a:latin typeface="宋体" panose="02010600030101010101" pitchFamily="2" charset="-122"/>
              <a:ea typeface="宋体" panose="02010600030101010101" pitchFamily="2"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229" y="1151093"/>
            <a:ext cx="9122229" cy="5122482"/>
          </a:xfrm>
          <a:prstGeom prst="rect">
            <a:avLst/>
          </a:prstGeom>
        </p:spPr>
      </p:pic>
      <p:sp>
        <p:nvSpPr>
          <p:cNvPr id="8" name="矩形 7"/>
          <p:cNvSpPr/>
          <p:nvPr/>
        </p:nvSpPr>
        <p:spPr>
          <a:xfrm>
            <a:off x="2314774" y="6021140"/>
            <a:ext cx="5724644" cy="923330"/>
          </a:xfrm>
          <a:prstGeom prst="rect">
            <a:avLst/>
          </a:prstGeom>
          <a:noFill/>
        </p:spPr>
        <p:txBody>
          <a:bodyPr wrap="none" lIns="91440" tIns="45720" rIns="91440" bIns="45720">
            <a:spAutoFit/>
          </a:bodyPr>
          <a:lstStyle/>
          <a:p>
            <a:pPr algn="ctr"/>
            <a:r>
              <a:rPr lang="zh-CN" altLang="en-US" sz="54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热电厂供热</a:t>
            </a:r>
            <a:r>
              <a:rPr lang="zh-CN" altLang="en-US" sz="54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系统图</a:t>
            </a:r>
            <a:endParaRPr lang="zh-CN" alt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9" name="矩形 8"/>
          <p:cNvSpPr/>
          <p:nvPr/>
        </p:nvSpPr>
        <p:spPr>
          <a:xfrm>
            <a:off x="899885" y="689428"/>
            <a:ext cx="2155371" cy="461665"/>
          </a:xfrm>
          <a:prstGeom prst="rect">
            <a:avLst/>
          </a:prstGeom>
        </p:spPr>
        <p:txBody>
          <a:bodyPr wrap="square">
            <a:spAutoFit/>
          </a:bodyPr>
          <a:lstStyle/>
          <a:p>
            <a:r>
              <a:rPr lang="en-US" altLang="zh-CN" sz="2400" dirty="0" smtClean="0">
                <a:latin typeface="宋体" panose="02010600030101010101" pitchFamily="2" charset="-122"/>
                <a:ea typeface="宋体" panose="02010600030101010101" pitchFamily="2" charset="-122"/>
                <a:cs typeface="+mj-cs"/>
              </a:rPr>
              <a:t>1</a:t>
            </a:r>
            <a:r>
              <a:rPr lang="zh-CN" altLang="en-US" sz="2400" dirty="0" smtClean="0">
                <a:latin typeface="宋体" panose="02010600030101010101" pitchFamily="2" charset="-122"/>
                <a:ea typeface="宋体" panose="02010600030101010101" pitchFamily="2" charset="-122"/>
                <a:cs typeface="+mj-cs"/>
              </a:rPr>
              <a:t>、热电厂</a:t>
            </a:r>
            <a:endParaRPr lang="zh-CN" altLang="en-US" sz="2400" dirty="0">
              <a:latin typeface="宋体" panose="02010600030101010101" pitchFamily="2" charset="-122"/>
              <a:ea typeface="宋体" panose="02010600030101010101" pitchFamily="2" charset="-122"/>
              <a:cs typeface="+mj-cs"/>
            </a:endParaRPr>
          </a:p>
        </p:txBody>
      </p:sp>
    </p:spTree>
    <p:extLst>
      <p:ext uri="{BB962C8B-B14F-4D97-AF65-F5344CB8AC3E}">
        <p14:creationId xmlns:p14="http://schemas.microsoft.com/office/powerpoint/2010/main" val="1959808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p:cNvSpPr>
            <a:spLocks noGrp="1"/>
          </p:cNvSpPr>
          <p:nvPr>
            <p:ph type="ctrTitle"/>
          </p:nvPr>
        </p:nvSpPr>
        <p:spPr>
          <a:xfrm>
            <a:off x="653143" y="174171"/>
            <a:ext cx="7866308" cy="515257"/>
          </a:xfrm>
        </p:spPr>
        <p:txBody>
          <a:bodyPr/>
          <a:lstStyle/>
          <a:p>
            <a:pPr algn="l"/>
            <a:r>
              <a:rPr lang="en-US" altLang="zh-CN" sz="2400" dirty="0" smtClean="0">
                <a:solidFill>
                  <a:schemeClr val="tx1"/>
                </a:solidFill>
                <a:latin typeface="宋体" panose="02010600030101010101" pitchFamily="2" charset="-122"/>
                <a:ea typeface="宋体" panose="02010600030101010101" pitchFamily="2" charset="-122"/>
              </a:rPr>
              <a:t> </a:t>
            </a:r>
            <a:r>
              <a:rPr lang="zh-CN" altLang="en-US" sz="2400" dirty="0" smtClean="0">
                <a:solidFill>
                  <a:schemeClr val="tx1"/>
                </a:solidFill>
                <a:latin typeface="宋体" panose="02010600030101010101" pitchFamily="2" charset="-122"/>
                <a:ea typeface="宋体" panose="02010600030101010101" pitchFamily="2" charset="-122"/>
              </a:rPr>
              <a:t>三、热源</a:t>
            </a:r>
            <a:r>
              <a:rPr lang="en-US" altLang="zh-CN" sz="2400" dirty="0" smtClean="0">
                <a:solidFill>
                  <a:schemeClr val="tx1"/>
                </a:solidFill>
                <a:latin typeface="宋体" panose="02010600030101010101" pitchFamily="2" charset="-122"/>
                <a:ea typeface="宋体" panose="02010600030101010101" pitchFamily="2" charset="-122"/>
              </a:rPr>
              <a:t>    </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8" name="矩形 7"/>
          <p:cNvSpPr/>
          <p:nvPr/>
        </p:nvSpPr>
        <p:spPr>
          <a:xfrm>
            <a:off x="2314774" y="6021140"/>
            <a:ext cx="5724644" cy="923330"/>
          </a:xfrm>
          <a:prstGeom prst="rect">
            <a:avLst/>
          </a:prstGeom>
          <a:noFill/>
        </p:spPr>
        <p:txBody>
          <a:bodyPr wrap="none" lIns="91440" tIns="45720" rIns="91440" bIns="45720">
            <a:spAutoFit/>
          </a:bodyPr>
          <a:lstStyle/>
          <a:p>
            <a:pPr algn="ctr"/>
            <a:r>
              <a:rPr lang="zh-CN" altLang="en-US" sz="54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热电厂供热</a:t>
            </a:r>
            <a:r>
              <a:rPr lang="zh-CN" altLang="en-US" sz="54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系统图</a:t>
            </a:r>
            <a:endParaRPr lang="zh-CN" alt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9" name="矩形 8"/>
          <p:cNvSpPr/>
          <p:nvPr/>
        </p:nvSpPr>
        <p:spPr>
          <a:xfrm>
            <a:off x="899885" y="689428"/>
            <a:ext cx="2155371" cy="461665"/>
          </a:xfrm>
          <a:prstGeom prst="rect">
            <a:avLst/>
          </a:prstGeom>
        </p:spPr>
        <p:txBody>
          <a:bodyPr wrap="square">
            <a:spAutoFit/>
          </a:bodyPr>
          <a:lstStyle/>
          <a:p>
            <a:r>
              <a:rPr lang="en-US" altLang="zh-CN" sz="2400" dirty="0" smtClean="0">
                <a:latin typeface="宋体" panose="02010600030101010101" pitchFamily="2" charset="-122"/>
                <a:ea typeface="宋体" panose="02010600030101010101" pitchFamily="2" charset="-122"/>
                <a:cs typeface="+mj-cs"/>
              </a:rPr>
              <a:t>1</a:t>
            </a:r>
            <a:r>
              <a:rPr lang="zh-CN" altLang="en-US" sz="2400" dirty="0" smtClean="0">
                <a:latin typeface="宋体" panose="02010600030101010101" pitchFamily="2" charset="-122"/>
                <a:ea typeface="宋体" panose="02010600030101010101" pitchFamily="2" charset="-122"/>
                <a:cs typeface="+mj-cs"/>
              </a:rPr>
              <a:t>、热电厂</a:t>
            </a:r>
            <a:endParaRPr lang="zh-CN" altLang="en-US" sz="2400" dirty="0">
              <a:latin typeface="宋体" panose="02010600030101010101" pitchFamily="2" charset="-122"/>
              <a:ea typeface="宋体" panose="02010600030101010101" pitchFamily="2" charset="-122"/>
              <a:cs typeface="+mj-cs"/>
            </a:endParaRPr>
          </a:p>
        </p:txBody>
      </p:sp>
      <p:sp>
        <p:nvSpPr>
          <p:cNvPr id="6" name="矩形 5"/>
          <p:cNvSpPr/>
          <p:nvPr/>
        </p:nvSpPr>
        <p:spPr>
          <a:xfrm>
            <a:off x="1088968" y="1435517"/>
            <a:ext cx="8470668" cy="3416320"/>
          </a:xfrm>
          <a:prstGeom prst="rect">
            <a:avLst/>
          </a:prstGeom>
        </p:spPr>
        <p:txBody>
          <a:bodyPr wrap="square">
            <a:spAutoFit/>
          </a:bodyPr>
          <a:lstStyle/>
          <a:p>
            <a:r>
              <a:rPr lang="zh-CN" altLang="en-US" sz="2400" dirty="0" smtClean="0">
                <a:latin typeface="宋体" panose="02010600030101010101" pitchFamily="2" charset="-122"/>
                <a:ea typeface="宋体" panose="02010600030101010101" pitchFamily="2" charset="-122"/>
              </a:rPr>
              <a:t>    首</a:t>
            </a:r>
            <a:r>
              <a:rPr lang="zh-CN" altLang="en-US" sz="2400" dirty="0">
                <a:latin typeface="宋体" panose="02010600030101010101" pitchFamily="2" charset="-122"/>
                <a:ea typeface="宋体" panose="02010600030101010101" pitchFamily="2" charset="-122"/>
              </a:rPr>
              <a:t>站是供热系统中的第一个热源站点，它是整个供热系统的核心部分，负责将热能从能源转换设备传递到热网中。 供热首站通常由换热器、泵、仪表和控制系统等组成，通过热能的转换和传递，确保整个供热系统能够高效、稳定地运行。</a:t>
            </a:r>
          </a:p>
          <a:p>
            <a:endParaRPr lang="en-US" altLang="zh-CN" sz="2400" dirty="0" smtClean="0">
              <a:latin typeface="宋体" panose="02010600030101010101" pitchFamily="2" charset="-122"/>
              <a:ea typeface="宋体" panose="02010600030101010101" pitchFamily="2" charset="-122"/>
              <a:cs typeface="+mj-cs"/>
            </a:endParaRPr>
          </a:p>
          <a:p>
            <a:r>
              <a:rPr lang="zh-CN" altLang="en-US" sz="2400" dirty="0" smtClean="0">
                <a:latin typeface="宋体" panose="02010600030101010101" pitchFamily="2" charset="-122"/>
                <a:ea typeface="宋体" panose="02010600030101010101" pitchFamily="2" charset="-122"/>
                <a:cs typeface="+mj-cs"/>
              </a:rPr>
              <a:t>   热电厂与用户通过首站实现热量交换与输送，通过汽水换热器将冷水加热，用高压循环泵将热水输送到热网中，经过小区换热站二次热交换再传送到用户家中。</a:t>
            </a:r>
            <a:endParaRPr lang="en-US" altLang="zh-CN" sz="2400" dirty="0" smtClean="0">
              <a:latin typeface="宋体" panose="02010600030101010101" pitchFamily="2" charset="-122"/>
              <a:ea typeface="宋体" panose="02010600030101010101" pitchFamily="2" charset="-122"/>
              <a:cs typeface="+mj-cs"/>
            </a:endParaRPr>
          </a:p>
          <a:p>
            <a:r>
              <a:rPr lang="zh-CN" altLang="en-US" sz="2400" dirty="0" smtClean="0">
                <a:latin typeface="宋体" panose="02010600030101010101" pitchFamily="2" charset="-122"/>
                <a:ea typeface="宋体" panose="02010600030101010101" pitchFamily="2" charset="-122"/>
                <a:cs typeface="+mj-cs"/>
              </a:rPr>
              <a:t>    </a:t>
            </a:r>
            <a:endParaRPr lang="zh-CN" altLang="en-US" sz="2400" dirty="0">
              <a:latin typeface="宋体" panose="02010600030101010101" pitchFamily="2" charset="-122"/>
              <a:ea typeface="宋体" panose="02010600030101010101" pitchFamily="2" charset="-122"/>
              <a:cs typeface="+mj-cs"/>
            </a:endParaRPr>
          </a:p>
        </p:txBody>
      </p:sp>
    </p:spTree>
    <p:extLst>
      <p:ext uri="{BB962C8B-B14F-4D97-AF65-F5344CB8AC3E}">
        <p14:creationId xmlns:p14="http://schemas.microsoft.com/office/powerpoint/2010/main" val="40337630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p:cNvSpPr>
            <a:spLocks noGrp="1"/>
          </p:cNvSpPr>
          <p:nvPr>
            <p:ph type="ctrTitle"/>
          </p:nvPr>
        </p:nvSpPr>
        <p:spPr>
          <a:xfrm>
            <a:off x="653143" y="174171"/>
            <a:ext cx="7866308" cy="515257"/>
          </a:xfrm>
        </p:spPr>
        <p:txBody>
          <a:bodyPr/>
          <a:lstStyle/>
          <a:p>
            <a:pPr algn="l"/>
            <a:r>
              <a:rPr lang="en-US" altLang="zh-CN" sz="2400" dirty="0" smtClean="0">
                <a:solidFill>
                  <a:schemeClr val="tx1"/>
                </a:solidFill>
                <a:latin typeface="宋体" panose="02010600030101010101" pitchFamily="2" charset="-122"/>
                <a:ea typeface="宋体" panose="02010600030101010101" pitchFamily="2" charset="-122"/>
              </a:rPr>
              <a:t> </a:t>
            </a:r>
            <a:r>
              <a:rPr lang="zh-CN" altLang="en-US" sz="2400" dirty="0" smtClean="0">
                <a:solidFill>
                  <a:schemeClr val="tx1"/>
                </a:solidFill>
                <a:latin typeface="宋体" panose="02010600030101010101" pitchFamily="2" charset="-122"/>
                <a:ea typeface="宋体" panose="02010600030101010101" pitchFamily="2" charset="-122"/>
              </a:rPr>
              <a:t>三、热源</a:t>
            </a:r>
            <a:r>
              <a:rPr lang="en-US" altLang="zh-CN" sz="2400" dirty="0" smtClean="0">
                <a:solidFill>
                  <a:schemeClr val="tx1"/>
                </a:solidFill>
                <a:latin typeface="宋体" panose="02010600030101010101" pitchFamily="2" charset="-122"/>
                <a:ea typeface="宋体" panose="02010600030101010101" pitchFamily="2" charset="-122"/>
              </a:rPr>
              <a:t>    </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8" name="矩形 7"/>
          <p:cNvSpPr/>
          <p:nvPr/>
        </p:nvSpPr>
        <p:spPr>
          <a:xfrm>
            <a:off x="3353523" y="6021140"/>
            <a:ext cx="3647152" cy="923330"/>
          </a:xfrm>
          <a:prstGeom prst="rect">
            <a:avLst/>
          </a:prstGeom>
          <a:noFill/>
        </p:spPr>
        <p:txBody>
          <a:bodyPr wrap="none" lIns="91440" tIns="45720" rIns="91440" bIns="45720">
            <a:spAutoFit/>
          </a:bodyPr>
          <a:lstStyle/>
          <a:p>
            <a:pPr algn="ctr"/>
            <a:r>
              <a:rPr lang="zh-CN" altLang="en-US" sz="54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首站工艺</a:t>
            </a:r>
            <a:r>
              <a:rPr lang="zh-CN" altLang="en-US" sz="54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图</a:t>
            </a:r>
            <a:endParaRPr lang="zh-CN" alt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9" name="矩形 8"/>
          <p:cNvSpPr/>
          <p:nvPr/>
        </p:nvSpPr>
        <p:spPr>
          <a:xfrm>
            <a:off x="899885" y="689428"/>
            <a:ext cx="2155371" cy="461665"/>
          </a:xfrm>
          <a:prstGeom prst="rect">
            <a:avLst/>
          </a:prstGeom>
        </p:spPr>
        <p:txBody>
          <a:bodyPr wrap="square">
            <a:spAutoFit/>
          </a:bodyPr>
          <a:lstStyle/>
          <a:p>
            <a:r>
              <a:rPr lang="en-US" altLang="zh-CN" sz="2400" dirty="0" smtClean="0">
                <a:latin typeface="宋体" panose="02010600030101010101" pitchFamily="2" charset="-122"/>
                <a:ea typeface="宋体" panose="02010600030101010101" pitchFamily="2" charset="-122"/>
                <a:cs typeface="+mj-cs"/>
              </a:rPr>
              <a:t>1</a:t>
            </a:r>
            <a:r>
              <a:rPr lang="zh-CN" altLang="en-US" sz="2400" dirty="0" smtClean="0">
                <a:latin typeface="宋体" panose="02010600030101010101" pitchFamily="2" charset="-122"/>
                <a:ea typeface="宋体" panose="02010600030101010101" pitchFamily="2" charset="-122"/>
                <a:cs typeface="+mj-cs"/>
              </a:rPr>
              <a:t>、热电厂</a:t>
            </a:r>
            <a:endParaRPr lang="zh-CN" altLang="en-US" sz="2400" dirty="0">
              <a:latin typeface="宋体" panose="02010600030101010101" pitchFamily="2" charset="-122"/>
              <a:ea typeface="宋体" panose="02010600030101010101" pitchFamily="2" charset="-122"/>
              <a:cs typeface="+mj-cs"/>
            </a:endParaRPr>
          </a:p>
        </p:txBody>
      </p:sp>
      <p:pic>
        <p:nvPicPr>
          <p:cNvPr id="6" name="图片 5"/>
          <p:cNvPicPr>
            <a:picLocks noChangeAspect="1"/>
          </p:cNvPicPr>
          <p:nvPr/>
        </p:nvPicPr>
        <p:blipFill>
          <a:blip r:embed="rId2"/>
          <a:stretch>
            <a:fillRect/>
          </a:stretch>
        </p:blipFill>
        <p:spPr>
          <a:xfrm>
            <a:off x="1153885" y="1085332"/>
            <a:ext cx="7953829" cy="5001569"/>
          </a:xfrm>
          <a:prstGeom prst="rect">
            <a:avLst/>
          </a:prstGeom>
        </p:spPr>
      </p:pic>
    </p:spTree>
    <p:extLst>
      <p:ext uri="{BB962C8B-B14F-4D97-AF65-F5344CB8AC3E}">
        <p14:creationId xmlns:p14="http://schemas.microsoft.com/office/powerpoint/2010/main" val="15188426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p:cNvSpPr>
            <a:spLocks noGrp="1"/>
          </p:cNvSpPr>
          <p:nvPr>
            <p:ph type="ctrTitle"/>
          </p:nvPr>
        </p:nvSpPr>
        <p:spPr>
          <a:xfrm>
            <a:off x="653143" y="174171"/>
            <a:ext cx="7866308" cy="515257"/>
          </a:xfrm>
        </p:spPr>
        <p:txBody>
          <a:bodyPr/>
          <a:lstStyle/>
          <a:p>
            <a:pPr algn="l"/>
            <a:r>
              <a:rPr lang="en-US" altLang="zh-CN" sz="2400" dirty="0" smtClean="0">
                <a:solidFill>
                  <a:schemeClr val="tx1"/>
                </a:solidFill>
                <a:latin typeface="宋体" panose="02010600030101010101" pitchFamily="2" charset="-122"/>
                <a:ea typeface="宋体" panose="02010600030101010101" pitchFamily="2" charset="-122"/>
              </a:rPr>
              <a:t> </a:t>
            </a:r>
            <a:r>
              <a:rPr lang="zh-CN" altLang="en-US" sz="2400" dirty="0" smtClean="0">
                <a:solidFill>
                  <a:schemeClr val="tx1"/>
                </a:solidFill>
                <a:latin typeface="宋体" panose="02010600030101010101" pitchFamily="2" charset="-122"/>
                <a:ea typeface="宋体" panose="02010600030101010101" pitchFamily="2" charset="-122"/>
              </a:rPr>
              <a:t>三、热源</a:t>
            </a:r>
            <a:r>
              <a:rPr lang="en-US" altLang="zh-CN" sz="2400" dirty="0" smtClean="0">
                <a:solidFill>
                  <a:schemeClr val="tx1"/>
                </a:solidFill>
                <a:latin typeface="宋体" panose="02010600030101010101" pitchFamily="2" charset="-122"/>
                <a:ea typeface="宋体" panose="02010600030101010101" pitchFamily="2" charset="-122"/>
              </a:rPr>
              <a:t>    </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9" name="矩形 8"/>
          <p:cNvSpPr/>
          <p:nvPr/>
        </p:nvSpPr>
        <p:spPr>
          <a:xfrm>
            <a:off x="899885" y="689428"/>
            <a:ext cx="4724878" cy="461665"/>
          </a:xfrm>
          <a:prstGeom prst="rect">
            <a:avLst/>
          </a:prstGeom>
        </p:spPr>
        <p:txBody>
          <a:bodyPr wrap="square">
            <a:spAutoFit/>
          </a:bodyPr>
          <a:lstStyle/>
          <a:p>
            <a:r>
              <a:rPr lang="en-US" altLang="zh-CN" sz="2400" dirty="0" smtClean="0">
                <a:latin typeface="宋体" panose="02010600030101010101" pitchFamily="2" charset="-122"/>
                <a:ea typeface="宋体" panose="02010600030101010101" pitchFamily="2" charset="-122"/>
                <a:cs typeface="+mj-cs"/>
              </a:rPr>
              <a:t>1</a:t>
            </a:r>
            <a:r>
              <a:rPr lang="zh-CN" altLang="en-US" sz="2400" dirty="0" smtClean="0">
                <a:latin typeface="宋体" panose="02010600030101010101" pitchFamily="2" charset="-122"/>
                <a:ea typeface="宋体" panose="02010600030101010101" pitchFamily="2" charset="-122"/>
                <a:cs typeface="+mj-cs"/>
              </a:rPr>
              <a:t>、热电厂</a:t>
            </a:r>
            <a:r>
              <a:rPr lang="en-US" altLang="zh-CN" sz="2400" dirty="0" smtClean="0">
                <a:latin typeface="宋体" panose="02010600030101010101" pitchFamily="2" charset="-122"/>
                <a:ea typeface="宋体" panose="02010600030101010101" pitchFamily="2" charset="-122"/>
                <a:cs typeface="+mj-cs"/>
              </a:rPr>
              <a:t>-</a:t>
            </a:r>
            <a:r>
              <a:rPr lang="zh-CN" altLang="en-US" sz="2400" dirty="0" smtClean="0">
                <a:latin typeface="宋体" panose="02010600030101010101" pitchFamily="2" charset="-122"/>
                <a:ea typeface="宋体" panose="02010600030101010101" pitchFamily="2" charset="-122"/>
                <a:cs typeface="+mj-cs"/>
              </a:rPr>
              <a:t>首站设备组成</a:t>
            </a:r>
            <a:endParaRPr lang="zh-CN" altLang="en-US" sz="2400" dirty="0">
              <a:latin typeface="宋体" panose="02010600030101010101" pitchFamily="2" charset="-122"/>
              <a:ea typeface="宋体" panose="02010600030101010101" pitchFamily="2" charset="-122"/>
              <a:cs typeface="+mj-cs"/>
            </a:endParaRPr>
          </a:p>
        </p:txBody>
      </p:sp>
      <p:sp>
        <p:nvSpPr>
          <p:cNvPr id="7" name="矩形 6"/>
          <p:cNvSpPr/>
          <p:nvPr/>
        </p:nvSpPr>
        <p:spPr>
          <a:xfrm>
            <a:off x="1302942" y="1686786"/>
            <a:ext cx="4640658" cy="461665"/>
          </a:xfrm>
          <a:prstGeom prst="rect">
            <a:avLst/>
          </a:prstGeom>
        </p:spPr>
        <p:txBody>
          <a:bodyPr wrap="square">
            <a:spAutoFit/>
          </a:bodyPr>
          <a:lstStyle/>
          <a:p>
            <a:r>
              <a:rPr lang="zh-CN" altLang="en-US" sz="2400" dirty="0" smtClean="0">
                <a:latin typeface="宋体" panose="02010600030101010101" pitchFamily="2" charset="-122"/>
                <a:ea typeface="宋体" panose="02010600030101010101" pitchFamily="2" charset="-122"/>
                <a:cs typeface="+mj-cs"/>
              </a:rPr>
              <a:t>蒸汽</a:t>
            </a:r>
            <a:r>
              <a:rPr lang="en-US" altLang="zh-CN" sz="2400" dirty="0" smtClean="0">
                <a:latin typeface="宋体" panose="02010600030101010101" pitchFamily="2" charset="-122"/>
                <a:ea typeface="宋体" panose="02010600030101010101" pitchFamily="2" charset="-122"/>
                <a:cs typeface="+mj-cs"/>
              </a:rPr>
              <a:t>-</a:t>
            </a:r>
            <a:r>
              <a:rPr lang="zh-CN" altLang="en-US" sz="2400" dirty="0" smtClean="0">
                <a:latin typeface="宋体" panose="02010600030101010101" pitchFamily="2" charset="-122"/>
                <a:ea typeface="宋体" panose="02010600030101010101" pitchFamily="2" charset="-122"/>
                <a:cs typeface="+mj-cs"/>
              </a:rPr>
              <a:t>水换热器</a:t>
            </a:r>
            <a:endParaRPr lang="zh-CN" altLang="en-US" sz="2400" dirty="0">
              <a:latin typeface="宋体" panose="02010600030101010101" pitchFamily="2" charset="-122"/>
              <a:ea typeface="宋体" panose="02010600030101010101" pitchFamily="2" charset="-122"/>
              <a:cs typeface="+mj-cs"/>
            </a:endParaRPr>
          </a:p>
        </p:txBody>
      </p:sp>
      <p:sp>
        <p:nvSpPr>
          <p:cNvPr id="10" name="矩形 9"/>
          <p:cNvSpPr/>
          <p:nvPr/>
        </p:nvSpPr>
        <p:spPr>
          <a:xfrm>
            <a:off x="1302942" y="2302401"/>
            <a:ext cx="4640658" cy="461665"/>
          </a:xfrm>
          <a:prstGeom prst="rect">
            <a:avLst/>
          </a:prstGeom>
        </p:spPr>
        <p:txBody>
          <a:bodyPr wrap="square">
            <a:spAutoFit/>
          </a:bodyPr>
          <a:lstStyle/>
          <a:p>
            <a:r>
              <a:rPr lang="en-US" altLang="zh-CN" sz="2400" dirty="0" smtClean="0">
                <a:latin typeface="宋体" panose="02010600030101010101" pitchFamily="2" charset="-122"/>
                <a:ea typeface="宋体" panose="02010600030101010101" pitchFamily="2" charset="-122"/>
                <a:cs typeface="+mj-cs"/>
              </a:rPr>
              <a:t>10KV</a:t>
            </a:r>
            <a:r>
              <a:rPr lang="zh-CN" altLang="en-US" sz="2400" dirty="0" smtClean="0">
                <a:latin typeface="宋体" panose="02010600030101010101" pitchFamily="2" charset="-122"/>
                <a:ea typeface="宋体" panose="02010600030101010101" pitchFamily="2" charset="-122"/>
                <a:cs typeface="+mj-cs"/>
              </a:rPr>
              <a:t>高压循环泵</a:t>
            </a:r>
            <a:endParaRPr lang="zh-CN" altLang="en-US" sz="2400" dirty="0">
              <a:latin typeface="宋体" panose="02010600030101010101" pitchFamily="2" charset="-122"/>
              <a:ea typeface="宋体" panose="02010600030101010101" pitchFamily="2" charset="-122"/>
              <a:cs typeface="+mj-cs"/>
            </a:endParaRPr>
          </a:p>
        </p:txBody>
      </p:sp>
      <p:sp>
        <p:nvSpPr>
          <p:cNvPr id="11" name="矩形 10"/>
          <p:cNvSpPr/>
          <p:nvPr/>
        </p:nvSpPr>
        <p:spPr>
          <a:xfrm>
            <a:off x="4281851" y="1666350"/>
            <a:ext cx="4640658" cy="461665"/>
          </a:xfrm>
          <a:prstGeom prst="rect">
            <a:avLst/>
          </a:prstGeom>
        </p:spPr>
        <p:txBody>
          <a:bodyPr wrap="square">
            <a:spAutoFit/>
          </a:bodyPr>
          <a:lstStyle/>
          <a:p>
            <a:r>
              <a:rPr lang="zh-CN" altLang="en-US" sz="2400" dirty="0" smtClean="0">
                <a:latin typeface="宋体" panose="02010600030101010101" pitchFamily="2" charset="-122"/>
                <a:ea typeface="宋体" panose="02010600030101010101" pitchFamily="2" charset="-122"/>
                <a:cs typeface="+mj-cs"/>
              </a:rPr>
              <a:t>凝结水再冷换热器</a:t>
            </a:r>
            <a:endParaRPr lang="zh-CN" altLang="en-US" sz="2400" dirty="0">
              <a:latin typeface="宋体" panose="02010600030101010101" pitchFamily="2" charset="-122"/>
              <a:ea typeface="宋体" panose="02010600030101010101" pitchFamily="2" charset="-122"/>
              <a:cs typeface="+mj-cs"/>
            </a:endParaRPr>
          </a:p>
        </p:txBody>
      </p:sp>
      <p:sp>
        <p:nvSpPr>
          <p:cNvPr id="12" name="矩形 11"/>
          <p:cNvSpPr/>
          <p:nvPr/>
        </p:nvSpPr>
        <p:spPr>
          <a:xfrm>
            <a:off x="4281851" y="2281965"/>
            <a:ext cx="4640658" cy="461665"/>
          </a:xfrm>
          <a:prstGeom prst="rect">
            <a:avLst/>
          </a:prstGeom>
        </p:spPr>
        <p:txBody>
          <a:bodyPr wrap="square">
            <a:spAutoFit/>
          </a:bodyPr>
          <a:lstStyle/>
          <a:p>
            <a:r>
              <a:rPr lang="zh-CN" altLang="en-US" sz="2400" dirty="0" smtClean="0">
                <a:latin typeface="宋体" panose="02010600030101010101" pitchFamily="2" charset="-122"/>
                <a:ea typeface="宋体" panose="02010600030101010101" pitchFamily="2" charset="-122"/>
                <a:cs typeface="+mj-cs"/>
              </a:rPr>
              <a:t>热网回水再循环泵</a:t>
            </a:r>
            <a:endParaRPr lang="zh-CN" altLang="en-US" sz="2400" dirty="0">
              <a:latin typeface="宋体" panose="02010600030101010101" pitchFamily="2" charset="-122"/>
              <a:ea typeface="宋体" panose="02010600030101010101" pitchFamily="2" charset="-122"/>
              <a:cs typeface="+mj-cs"/>
            </a:endParaRPr>
          </a:p>
        </p:txBody>
      </p:sp>
      <p:sp>
        <p:nvSpPr>
          <p:cNvPr id="13" name="矩形 12"/>
          <p:cNvSpPr/>
          <p:nvPr/>
        </p:nvSpPr>
        <p:spPr>
          <a:xfrm>
            <a:off x="1302942" y="3360344"/>
            <a:ext cx="5882719" cy="1200329"/>
          </a:xfrm>
          <a:prstGeom prst="rect">
            <a:avLst/>
          </a:prstGeom>
        </p:spPr>
        <p:txBody>
          <a:bodyPr wrap="square">
            <a:spAutoFit/>
          </a:bodyPr>
          <a:lstStyle/>
          <a:p>
            <a:r>
              <a:rPr lang="zh-CN" altLang="en-US" sz="2400" dirty="0" smtClean="0">
                <a:latin typeface="宋体" panose="02010600030101010101" pitchFamily="2" charset="-122"/>
                <a:ea typeface="宋体" panose="02010600030101010101" pitchFamily="2" charset="-122"/>
                <a:cs typeface="+mj-cs"/>
              </a:rPr>
              <a:t>凝结水泵、生水泵、补水泵、水处理系统、凝结水罐、生水箱、补水箱、电动门、调节阀</a:t>
            </a:r>
            <a:endParaRPr lang="zh-CN" altLang="en-US" sz="2400" dirty="0">
              <a:latin typeface="宋体" panose="02010600030101010101" pitchFamily="2" charset="-122"/>
              <a:ea typeface="宋体" panose="02010600030101010101" pitchFamily="2" charset="-122"/>
              <a:cs typeface="+mj-cs"/>
            </a:endParaRPr>
          </a:p>
        </p:txBody>
      </p:sp>
      <p:sp>
        <p:nvSpPr>
          <p:cNvPr id="14" name="矩形 13"/>
          <p:cNvSpPr/>
          <p:nvPr/>
        </p:nvSpPr>
        <p:spPr>
          <a:xfrm>
            <a:off x="1250567" y="4996819"/>
            <a:ext cx="6074660" cy="830997"/>
          </a:xfrm>
          <a:prstGeom prst="rect">
            <a:avLst/>
          </a:prstGeom>
        </p:spPr>
        <p:txBody>
          <a:bodyPr wrap="square">
            <a:spAutoFit/>
          </a:bodyPr>
          <a:lstStyle/>
          <a:p>
            <a:r>
              <a:rPr lang="zh-CN" altLang="en-US" sz="2400" dirty="0" smtClean="0">
                <a:latin typeface="宋体" panose="02010600030101010101" pitchFamily="2" charset="-122"/>
                <a:ea typeface="宋体" panose="02010600030101010101" pitchFamily="2" charset="-122"/>
                <a:cs typeface="+mj-cs"/>
              </a:rPr>
              <a:t>配电柜、自动控制柜、变频柜、热表、流量计、压力变送器、温度</a:t>
            </a:r>
            <a:r>
              <a:rPr lang="zh-CN" altLang="en-US" sz="2400" dirty="0" smtClean="0">
                <a:latin typeface="宋体" panose="02010600030101010101" pitchFamily="2" charset="-122"/>
                <a:ea typeface="宋体" panose="02010600030101010101" pitchFamily="2" charset="-122"/>
              </a:rPr>
              <a:t>变送器、液位计</a:t>
            </a:r>
            <a:endParaRPr lang="zh-CN" altLang="en-US" sz="2400" dirty="0">
              <a:latin typeface="宋体" panose="02010600030101010101" pitchFamily="2" charset="-122"/>
              <a:ea typeface="宋体" panose="02010600030101010101" pitchFamily="2" charset="-122"/>
              <a:cs typeface="+mj-cs"/>
            </a:endParaRPr>
          </a:p>
        </p:txBody>
      </p:sp>
      <p:sp>
        <p:nvSpPr>
          <p:cNvPr id="15" name="矩形 14"/>
          <p:cNvSpPr/>
          <p:nvPr/>
        </p:nvSpPr>
        <p:spPr>
          <a:xfrm>
            <a:off x="302938" y="1666350"/>
            <a:ext cx="700410" cy="1200329"/>
          </a:xfrm>
          <a:prstGeom prst="rect">
            <a:avLst/>
          </a:prstGeom>
          <a:noFill/>
        </p:spPr>
        <p:txBody>
          <a:bodyPr wrap="square" lIns="91440" tIns="45720" rIns="91440" bIns="45720">
            <a:spAutoFit/>
          </a:bodyPr>
          <a:lstStyle/>
          <a:p>
            <a:pPr algn="ctr"/>
            <a:r>
              <a:rPr lang="zh-CN" altLang="en-US" sz="24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主</a:t>
            </a:r>
            <a:r>
              <a:rPr lang="zh-CN" altLang="en-US" sz="24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设备</a:t>
            </a:r>
            <a:endParaRPr lang="zh-CN" altLang="en-US" sz="2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16" name="矩形 15"/>
          <p:cNvSpPr/>
          <p:nvPr/>
        </p:nvSpPr>
        <p:spPr>
          <a:xfrm>
            <a:off x="302938" y="3167365"/>
            <a:ext cx="700410" cy="1569660"/>
          </a:xfrm>
          <a:prstGeom prst="rect">
            <a:avLst/>
          </a:prstGeom>
          <a:noFill/>
        </p:spPr>
        <p:txBody>
          <a:bodyPr wrap="square" lIns="91440" tIns="45720" rIns="91440" bIns="45720">
            <a:spAutoFit/>
          </a:bodyPr>
          <a:lstStyle/>
          <a:p>
            <a:pPr algn="ctr"/>
            <a:r>
              <a:rPr lang="zh-CN" altLang="en-US" sz="24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辅助设备</a:t>
            </a:r>
            <a:endParaRPr lang="zh-CN" altLang="en-US" sz="2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17" name="矩形 16"/>
          <p:cNvSpPr/>
          <p:nvPr/>
        </p:nvSpPr>
        <p:spPr>
          <a:xfrm>
            <a:off x="134449" y="4862030"/>
            <a:ext cx="1037388" cy="1200329"/>
          </a:xfrm>
          <a:prstGeom prst="rect">
            <a:avLst/>
          </a:prstGeom>
          <a:noFill/>
        </p:spPr>
        <p:txBody>
          <a:bodyPr wrap="square" lIns="91440" tIns="45720" rIns="91440" bIns="45720">
            <a:spAutoFit/>
          </a:bodyPr>
          <a:lstStyle/>
          <a:p>
            <a:pPr algn="ctr"/>
            <a:r>
              <a:rPr lang="zh-CN" altLang="en-US" sz="24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电气自控设备</a:t>
            </a:r>
            <a:endParaRPr lang="zh-CN" altLang="en-US" sz="2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Tree>
    <p:extLst>
      <p:ext uri="{BB962C8B-B14F-4D97-AF65-F5344CB8AC3E}">
        <p14:creationId xmlns:p14="http://schemas.microsoft.com/office/powerpoint/2010/main" val="38737670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p:cNvSpPr>
            <a:spLocks noGrp="1"/>
          </p:cNvSpPr>
          <p:nvPr>
            <p:ph type="ctrTitle"/>
          </p:nvPr>
        </p:nvSpPr>
        <p:spPr>
          <a:xfrm>
            <a:off x="653143" y="174171"/>
            <a:ext cx="7866308" cy="515257"/>
          </a:xfrm>
        </p:spPr>
        <p:txBody>
          <a:bodyPr/>
          <a:lstStyle/>
          <a:p>
            <a:pPr algn="l"/>
            <a:r>
              <a:rPr lang="en-US" altLang="zh-CN" sz="2400" dirty="0" smtClean="0">
                <a:solidFill>
                  <a:schemeClr val="tx1"/>
                </a:solidFill>
                <a:latin typeface="宋体" panose="02010600030101010101" pitchFamily="2" charset="-122"/>
                <a:ea typeface="宋体" panose="02010600030101010101" pitchFamily="2" charset="-122"/>
              </a:rPr>
              <a:t> </a:t>
            </a:r>
            <a:r>
              <a:rPr lang="zh-CN" altLang="en-US" sz="2400" dirty="0" smtClean="0">
                <a:solidFill>
                  <a:schemeClr val="tx1"/>
                </a:solidFill>
                <a:latin typeface="宋体" panose="02010600030101010101" pitchFamily="2" charset="-122"/>
                <a:ea typeface="宋体" panose="02010600030101010101" pitchFamily="2" charset="-122"/>
              </a:rPr>
              <a:t>三、热源</a:t>
            </a:r>
            <a:r>
              <a:rPr lang="en-US" altLang="zh-CN" sz="2400" dirty="0" smtClean="0">
                <a:solidFill>
                  <a:schemeClr val="tx1"/>
                </a:solidFill>
                <a:latin typeface="宋体" panose="02010600030101010101" pitchFamily="2" charset="-122"/>
                <a:ea typeface="宋体" panose="02010600030101010101" pitchFamily="2" charset="-122"/>
              </a:rPr>
              <a:t>    </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9" name="矩形 8"/>
          <p:cNvSpPr/>
          <p:nvPr/>
        </p:nvSpPr>
        <p:spPr>
          <a:xfrm>
            <a:off x="899885" y="689428"/>
            <a:ext cx="4724878" cy="461665"/>
          </a:xfrm>
          <a:prstGeom prst="rect">
            <a:avLst/>
          </a:prstGeom>
        </p:spPr>
        <p:txBody>
          <a:bodyPr wrap="square">
            <a:spAutoFit/>
          </a:bodyPr>
          <a:lstStyle/>
          <a:p>
            <a:r>
              <a:rPr lang="en-US" altLang="zh-CN" sz="2400" dirty="0" smtClean="0">
                <a:latin typeface="宋体" panose="02010600030101010101" pitchFamily="2" charset="-122"/>
                <a:ea typeface="宋体" panose="02010600030101010101" pitchFamily="2" charset="-122"/>
                <a:cs typeface="+mj-cs"/>
              </a:rPr>
              <a:t>1</a:t>
            </a:r>
            <a:r>
              <a:rPr lang="zh-CN" altLang="en-US" sz="2400" dirty="0" smtClean="0">
                <a:latin typeface="宋体" panose="02010600030101010101" pitchFamily="2" charset="-122"/>
                <a:ea typeface="宋体" panose="02010600030101010101" pitchFamily="2" charset="-122"/>
                <a:cs typeface="+mj-cs"/>
              </a:rPr>
              <a:t>、热电厂</a:t>
            </a:r>
            <a:r>
              <a:rPr lang="en-US" altLang="zh-CN" sz="2400" dirty="0" smtClean="0">
                <a:latin typeface="宋体" panose="02010600030101010101" pitchFamily="2" charset="-122"/>
                <a:ea typeface="宋体" panose="02010600030101010101" pitchFamily="2" charset="-122"/>
                <a:cs typeface="+mj-cs"/>
              </a:rPr>
              <a:t>-</a:t>
            </a:r>
            <a:r>
              <a:rPr lang="zh-CN" altLang="en-US" sz="2400" dirty="0" smtClean="0">
                <a:latin typeface="宋体" panose="02010600030101010101" pitchFamily="2" charset="-122"/>
                <a:ea typeface="宋体" panose="02010600030101010101" pitchFamily="2" charset="-122"/>
                <a:cs typeface="+mj-cs"/>
              </a:rPr>
              <a:t>首站设备组成</a:t>
            </a:r>
            <a:endParaRPr lang="zh-CN" altLang="en-US" sz="2400" dirty="0">
              <a:latin typeface="宋体" panose="02010600030101010101" pitchFamily="2" charset="-122"/>
              <a:ea typeface="宋体" panose="02010600030101010101" pitchFamily="2" charset="-122"/>
              <a:cs typeface="+mj-cs"/>
            </a:endParaRPr>
          </a:p>
        </p:txBody>
      </p:sp>
      <p:pic>
        <p:nvPicPr>
          <p:cNvPr id="18" name="图片 17"/>
          <p:cNvPicPr>
            <a:picLocks noChangeAspect="1"/>
          </p:cNvPicPr>
          <p:nvPr/>
        </p:nvPicPr>
        <p:blipFill>
          <a:blip r:embed="rId2"/>
          <a:stretch>
            <a:fillRect/>
          </a:stretch>
        </p:blipFill>
        <p:spPr>
          <a:xfrm>
            <a:off x="549324" y="1151094"/>
            <a:ext cx="9766772" cy="5416068"/>
          </a:xfrm>
          <a:prstGeom prst="rect">
            <a:avLst/>
          </a:prstGeom>
        </p:spPr>
      </p:pic>
    </p:spTree>
    <p:extLst>
      <p:ext uri="{BB962C8B-B14F-4D97-AF65-F5344CB8AC3E}">
        <p14:creationId xmlns:p14="http://schemas.microsoft.com/office/powerpoint/2010/main" val="12655904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p:cNvSpPr>
            <a:spLocks noGrp="1"/>
          </p:cNvSpPr>
          <p:nvPr>
            <p:ph type="ctrTitle"/>
          </p:nvPr>
        </p:nvSpPr>
        <p:spPr>
          <a:xfrm>
            <a:off x="653143" y="174171"/>
            <a:ext cx="7866308" cy="515257"/>
          </a:xfrm>
        </p:spPr>
        <p:txBody>
          <a:bodyPr/>
          <a:lstStyle/>
          <a:p>
            <a:pPr algn="l"/>
            <a:r>
              <a:rPr lang="en-US" altLang="zh-CN" sz="2400" dirty="0" smtClean="0">
                <a:solidFill>
                  <a:schemeClr val="tx1"/>
                </a:solidFill>
                <a:latin typeface="宋体" panose="02010600030101010101" pitchFamily="2" charset="-122"/>
                <a:ea typeface="宋体" panose="02010600030101010101" pitchFamily="2" charset="-122"/>
              </a:rPr>
              <a:t> </a:t>
            </a:r>
            <a:r>
              <a:rPr lang="zh-CN" altLang="en-US" sz="2400" dirty="0" smtClean="0">
                <a:solidFill>
                  <a:schemeClr val="tx1"/>
                </a:solidFill>
                <a:latin typeface="宋体" panose="02010600030101010101" pitchFamily="2" charset="-122"/>
                <a:ea typeface="宋体" panose="02010600030101010101" pitchFamily="2" charset="-122"/>
              </a:rPr>
              <a:t>三、热源</a:t>
            </a:r>
            <a:r>
              <a:rPr lang="en-US" altLang="zh-CN" sz="2400" dirty="0" smtClean="0">
                <a:solidFill>
                  <a:schemeClr val="tx1"/>
                </a:solidFill>
                <a:latin typeface="宋体" panose="02010600030101010101" pitchFamily="2" charset="-122"/>
                <a:ea typeface="宋体" panose="02010600030101010101" pitchFamily="2" charset="-122"/>
              </a:rPr>
              <a:t>    </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7" name="矩形 6"/>
          <p:cNvSpPr/>
          <p:nvPr/>
        </p:nvSpPr>
        <p:spPr>
          <a:xfrm>
            <a:off x="653143" y="689428"/>
            <a:ext cx="8788400" cy="461665"/>
          </a:xfrm>
          <a:prstGeom prst="rect">
            <a:avLst/>
          </a:prstGeom>
        </p:spPr>
        <p:txBody>
          <a:bodyPr wrap="square">
            <a:spAutoFit/>
          </a:bodyPr>
          <a:lstStyle/>
          <a:p>
            <a:r>
              <a:rPr lang="en-US" altLang="zh-CN" sz="2400" dirty="0" smtClean="0">
                <a:latin typeface="宋体" panose="02010600030101010101" pitchFamily="2" charset="-122"/>
                <a:ea typeface="宋体" panose="02010600030101010101" pitchFamily="2" charset="-122"/>
                <a:cs typeface="+mj-cs"/>
              </a:rPr>
              <a:t>2.</a:t>
            </a:r>
            <a:r>
              <a:rPr lang="zh-CN" altLang="en-US" sz="2400" dirty="0" smtClean="0">
                <a:latin typeface="宋体" panose="02010600030101010101" pitchFamily="2" charset="-122"/>
                <a:ea typeface="宋体" panose="02010600030101010101" pitchFamily="2" charset="-122"/>
                <a:cs typeface="+mj-cs"/>
              </a:rPr>
              <a:t>锅炉房</a:t>
            </a:r>
            <a:r>
              <a:rPr lang="en-US" altLang="zh-CN" sz="2400" dirty="0" smtClean="0">
                <a:latin typeface="宋体" panose="02010600030101010101" pitchFamily="2" charset="-122"/>
                <a:ea typeface="宋体" panose="02010600030101010101" pitchFamily="2" charset="-122"/>
                <a:cs typeface="+mj-cs"/>
              </a:rPr>
              <a:t>-</a:t>
            </a:r>
            <a:r>
              <a:rPr lang="zh-CN" altLang="en-US" sz="2400" dirty="0" smtClean="0">
                <a:latin typeface="宋体" panose="02010600030101010101" pitchFamily="2" charset="-122"/>
                <a:ea typeface="宋体" panose="02010600030101010101" pitchFamily="2" charset="-122"/>
                <a:cs typeface="+mj-cs"/>
              </a:rPr>
              <a:t>介绍</a:t>
            </a:r>
            <a:endParaRPr lang="zh-CN" altLang="en-US" sz="2400" dirty="0">
              <a:latin typeface="宋体" panose="02010600030101010101" pitchFamily="2" charset="-122"/>
              <a:ea typeface="宋体" panose="02010600030101010101" pitchFamily="2" charset="-122"/>
              <a:cs typeface="+mj-cs"/>
            </a:endParaRPr>
          </a:p>
        </p:txBody>
      </p:sp>
      <p:sp>
        <p:nvSpPr>
          <p:cNvPr id="2" name="矩形 1"/>
          <p:cNvSpPr/>
          <p:nvPr/>
        </p:nvSpPr>
        <p:spPr>
          <a:xfrm>
            <a:off x="653143" y="1204685"/>
            <a:ext cx="10000211" cy="4524315"/>
          </a:xfrm>
          <a:prstGeom prst="rect">
            <a:avLst/>
          </a:prstGeom>
        </p:spPr>
        <p:txBody>
          <a:bodyPr wrap="square">
            <a:spAutoFit/>
          </a:bodyPr>
          <a:lstStyle/>
          <a:p>
            <a:r>
              <a:rPr lang="en-US" altLang="zh-CN" sz="2400" dirty="0" smtClean="0">
                <a:solidFill>
                  <a:srgbClr val="333333"/>
                </a:solidFill>
                <a:latin typeface="宋体" panose="02010600030101010101" pitchFamily="2" charset="-122"/>
                <a:ea typeface="宋体" panose="02010600030101010101" pitchFamily="2" charset="-122"/>
                <a:cs typeface="Times New Roman" panose="02020603050405020304" pitchFamily="18" charset="0"/>
              </a:rPr>
              <a:t>    </a:t>
            </a:r>
            <a:r>
              <a:rPr lang="zh-CN" altLang="zh-CN" sz="2400" dirty="0" smtClean="0">
                <a:solidFill>
                  <a:srgbClr val="333333"/>
                </a:solidFill>
                <a:latin typeface="宋体" panose="02010600030101010101" pitchFamily="2" charset="-122"/>
                <a:ea typeface="宋体" panose="02010600030101010101" pitchFamily="2" charset="-122"/>
                <a:cs typeface="Times New Roman" panose="02020603050405020304" pitchFamily="18" charset="0"/>
              </a:rPr>
              <a:t>在</a:t>
            </a:r>
            <a:r>
              <a:rPr lang="zh-CN" altLang="zh-CN" sz="2400" dirty="0">
                <a:solidFill>
                  <a:srgbClr val="333333"/>
                </a:solidFill>
                <a:latin typeface="宋体" panose="02010600030101010101" pitchFamily="2" charset="-122"/>
                <a:ea typeface="宋体" panose="02010600030101010101" pitchFamily="2" charset="-122"/>
                <a:cs typeface="Times New Roman" panose="02020603050405020304" pitchFamily="18" charset="0"/>
              </a:rPr>
              <a:t>现代建筑中，需要大量的热水或蒸汽，以便为用户提供供热采暖、生活热水的热源。就一个供热系统而言，通常是利用锅炉及锅炉房设备生产出蒸汽（或热水），尔后通过热力管道，将蒸汽（或热水）输送至用户，以满足生产工艺或生活采暖等方面的需要</a:t>
            </a:r>
            <a:r>
              <a:rPr lang="zh-CN" altLang="zh-CN" sz="2400" dirty="0" smtClean="0">
                <a:solidFill>
                  <a:srgbClr val="333333"/>
                </a:solidFill>
                <a:latin typeface="宋体" panose="02010600030101010101" pitchFamily="2" charset="-122"/>
                <a:ea typeface="宋体" panose="02010600030101010101" pitchFamily="2" charset="-122"/>
                <a:cs typeface="Times New Roman" panose="02020603050405020304" pitchFamily="18" charset="0"/>
              </a:rPr>
              <a:t>。</a:t>
            </a:r>
            <a:endParaRPr lang="en-US" altLang="zh-CN" sz="2400" dirty="0" smtClean="0">
              <a:solidFill>
                <a:srgbClr val="333333"/>
              </a:solidFill>
              <a:latin typeface="宋体" panose="02010600030101010101" pitchFamily="2" charset="-122"/>
              <a:ea typeface="宋体" panose="02010600030101010101" pitchFamily="2" charset="-122"/>
              <a:cs typeface="Times New Roman" panose="02020603050405020304" pitchFamily="18" charset="0"/>
            </a:endParaRPr>
          </a:p>
          <a:p>
            <a:r>
              <a:rPr lang="en-US" altLang="zh-CN" sz="2400" dirty="0">
                <a:solidFill>
                  <a:srgbClr val="333333"/>
                </a:solidFill>
                <a:latin typeface="宋体" panose="02010600030101010101" pitchFamily="2" charset="-122"/>
                <a:ea typeface="宋体" panose="02010600030101010101" pitchFamily="2" charset="-122"/>
                <a:cs typeface="Times New Roman" panose="02020603050405020304" pitchFamily="18" charset="0"/>
              </a:rPr>
              <a:t> </a:t>
            </a:r>
            <a:r>
              <a:rPr lang="en-US" altLang="zh-CN" sz="2400" dirty="0" smtClean="0">
                <a:solidFill>
                  <a:srgbClr val="333333"/>
                </a:solidFill>
                <a:latin typeface="宋体" panose="02010600030101010101" pitchFamily="2" charset="-122"/>
                <a:ea typeface="宋体" panose="02010600030101010101" pitchFamily="2" charset="-122"/>
                <a:cs typeface="Times New Roman" panose="02020603050405020304" pitchFamily="18" charset="0"/>
              </a:rPr>
              <a:t>   </a:t>
            </a:r>
            <a:r>
              <a:rPr lang="zh-CN" altLang="zh-CN" sz="2400" dirty="0" smtClean="0">
                <a:solidFill>
                  <a:srgbClr val="333333"/>
                </a:solidFill>
                <a:latin typeface="宋体" panose="02010600030101010101" pitchFamily="2" charset="-122"/>
                <a:ea typeface="宋体" panose="02010600030101010101" pitchFamily="2" charset="-122"/>
                <a:cs typeface="Times New Roman" panose="02020603050405020304" pitchFamily="18" charset="0"/>
              </a:rPr>
              <a:t>因此</a:t>
            </a:r>
            <a:r>
              <a:rPr lang="zh-CN" altLang="zh-CN" sz="2400" dirty="0">
                <a:solidFill>
                  <a:srgbClr val="333333"/>
                </a:solidFill>
                <a:latin typeface="宋体" panose="02010600030101010101" pitchFamily="2" charset="-122"/>
                <a:ea typeface="宋体" panose="02010600030101010101" pitchFamily="2" charset="-122"/>
                <a:cs typeface="Times New Roman" panose="02020603050405020304" pitchFamily="18" charset="0"/>
              </a:rPr>
              <a:t>，锅炉是供热之源。锅炉及锅炉房设备的任务，在于安全可靠、经济有效地把燃料的化学能转化为热能，进而将热能传递给水，以生产热水或蒸汽。通常，我们把用于动力、发电方面的锅炉，叫做动力锅炉；把用于工业及采暖方面的锅炉，称为供热锅炉，又称工业锅炉</a:t>
            </a:r>
            <a:r>
              <a:rPr lang="zh-CN" altLang="zh-CN" sz="2400" dirty="0" smtClean="0">
                <a:solidFill>
                  <a:srgbClr val="333333"/>
                </a:solidFill>
                <a:latin typeface="宋体" panose="02010600030101010101" pitchFamily="2" charset="-122"/>
                <a:ea typeface="宋体" panose="02010600030101010101" pitchFamily="2" charset="-122"/>
                <a:cs typeface="Times New Roman" panose="02020603050405020304" pitchFamily="18" charset="0"/>
              </a:rPr>
              <a:t>。</a:t>
            </a:r>
            <a:r>
              <a:rPr lang="en-US" altLang="zh-CN" sz="2400" dirty="0" smtClean="0">
                <a:solidFill>
                  <a:srgbClr val="333333"/>
                </a:solidFill>
                <a:latin typeface="宋体" panose="02010600030101010101" pitchFamily="2" charset="-122"/>
                <a:ea typeface="宋体" panose="02010600030101010101" pitchFamily="2" charset="-122"/>
                <a:cs typeface="Times New Roman" panose="02020603050405020304" pitchFamily="18" charset="0"/>
              </a:rPr>
              <a:t>  </a:t>
            </a:r>
            <a:endParaRPr lang="en-US" altLang="zh-CN" sz="2400" dirty="0">
              <a:solidFill>
                <a:srgbClr val="333333"/>
              </a:solidFill>
              <a:latin typeface="宋体" panose="02010600030101010101" pitchFamily="2" charset="-122"/>
              <a:ea typeface="宋体" panose="02010600030101010101" pitchFamily="2" charset="-122"/>
              <a:cs typeface="Times New Roman" panose="02020603050405020304" pitchFamily="18" charset="0"/>
            </a:endParaRPr>
          </a:p>
          <a:p>
            <a:r>
              <a:rPr lang="en-US" altLang="zh-CN" sz="2400" dirty="0" smtClean="0">
                <a:solidFill>
                  <a:srgbClr val="333333"/>
                </a:solidFill>
                <a:latin typeface="宋体" panose="02010600030101010101" pitchFamily="2" charset="-122"/>
                <a:ea typeface="宋体" panose="02010600030101010101" pitchFamily="2" charset="-122"/>
                <a:cs typeface="Times New Roman" panose="02020603050405020304" pitchFamily="18" charset="0"/>
              </a:rPr>
              <a:t>    </a:t>
            </a:r>
            <a:r>
              <a:rPr lang="zh-CN" altLang="zh-CN" sz="2400" dirty="0" smtClean="0">
                <a:solidFill>
                  <a:srgbClr val="333333"/>
                </a:solidFill>
                <a:latin typeface="宋体" panose="02010600030101010101" pitchFamily="2" charset="-122"/>
                <a:ea typeface="宋体" panose="02010600030101010101" pitchFamily="2" charset="-122"/>
                <a:cs typeface="Times New Roman" panose="02020603050405020304" pitchFamily="18" charset="0"/>
              </a:rPr>
              <a:t>根据</a:t>
            </a:r>
            <a:r>
              <a:rPr lang="zh-CN" altLang="zh-CN" sz="2400" dirty="0">
                <a:solidFill>
                  <a:srgbClr val="333333"/>
                </a:solidFill>
                <a:latin typeface="宋体" panose="02010600030101010101" pitchFamily="2" charset="-122"/>
                <a:ea typeface="宋体" panose="02010600030101010101" pitchFamily="2" charset="-122"/>
                <a:cs typeface="Times New Roman" panose="02020603050405020304" pitchFamily="18" charset="0"/>
              </a:rPr>
              <a:t>锅炉制取的热媒形式，锅炉可分为蒸汽锅炉和热水锅炉两大类。在蒸汽锅炉中，蒸汽压力小于或等于</a:t>
            </a:r>
            <a:r>
              <a:rPr lang="en-US" altLang="zh-CN" sz="2400" dirty="0">
                <a:solidFill>
                  <a:srgbClr val="333333"/>
                </a:solidFill>
                <a:latin typeface="宋体" panose="02010600030101010101" pitchFamily="2" charset="-122"/>
                <a:ea typeface="宋体" panose="02010600030101010101" pitchFamily="2" charset="-122"/>
                <a:cs typeface="Times New Roman" panose="02020603050405020304" pitchFamily="18" charset="0"/>
              </a:rPr>
              <a:t>70kPa</a:t>
            </a:r>
            <a:r>
              <a:rPr lang="zh-CN" altLang="zh-CN" sz="2400" dirty="0">
                <a:solidFill>
                  <a:srgbClr val="333333"/>
                </a:solidFill>
                <a:latin typeface="宋体" panose="02010600030101010101" pitchFamily="2" charset="-122"/>
                <a:ea typeface="宋体" panose="02010600030101010101" pitchFamily="2" charset="-122"/>
                <a:cs typeface="Times New Roman" panose="02020603050405020304" pitchFamily="18" charset="0"/>
              </a:rPr>
              <a:t>的，称为</a:t>
            </a:r>
            <a:r>
              <a:rPr lang="en-US" altLang="zh-CN" sz="2400" dirty="0">
                <a:solidFill>
                  <a:srgbClr val="333333"/>
                </a:solidFill>
                <a:latin typeface="宋体" panose="02010600030101010101" pitchFamily="2" charset="-122"/>
                <a:ea typeface="宋体" panose="02010600030101010101" pitchFamily="2" charset="-122"/>
                <a:cs typeface="Times New Roman" panose="02020603050405020304" pitchFamily="18" charset="0"/>
              </a:rPr>
              <a:t>“</a:t>
            </a:r>
            <a:r>
              <a:rPr lang="zh-CN" altLang="zh-CN" sz="2400" dirty="0">
                <a:solidFill>
                  <a:srgbClr val="333333"/>
                </a:solidFill>
                <a:latin typeface="宋体" panose="02010600030101010101" pitchFamily="2" charset="-122"/>
                <a:ea typeface="宋体" panose="02010600030101010101" pitchFamily="2" charset="-122"/>
                <a:cs typeface="Times New Roman" panose="02020603050405020304" pitchFamily="18" charset="0"/>
              </a:rPr>
              <a:t>低压锅炉</a:t>
            </a:r>
            <a:r>
              <a:rPr lang="en-US" altLang="zh-CN" sz="2400" dirty="0">
                <a:solidFill>
                  <a:srgbClr val="333333"/>
                </a:solidFill>
                <a:latin typeface="宋体" panose="02010600030101010101" pitchFamily="2" charset="-122"/>
                <a:ea typeface="宋体" panose="02010600030101010101" pitchFamily="2" charset="-122"/>
                <a:cs typeface="Times New Roman" panose="02020603050405020304" pitchFamily="18" charset="0"/>
              </a:rPr>
              <a:t>”</a:t>
            </a:r>
            <a:r>
              <a:rPr lang="zh-CN" altLang="zh-CN" sz="2400" dirty="0">
                <a:solidFill>
                  <a:srgbClr val="333333"/>
                </a:solidFill>
                <a:latin typeface="宋体" panose="02010600030101010101" pitchFamily="2" charset="-122"/>
                <a:ea typeface="宋体" panose="02010600030101010101" pitchFamily="2" charset="-122"/>
                <a:cs typeface="Times New Roman" panose="02020603050405020304" pitchFamily="18" charset="0"/>
              </a:rPr>
              <a:t>；大于</a:t>
            </a:r>
            <a:r>
              <a:rPr lang="en-US" altLang="zh-CN" sz="2400" dirty="0">
                <a:solidFill>
                  <a:srgbClr val="333333"/>
                </a:solidFill>
                <a:latin typeface="宋体" panose="02010600030101010101" pitchFamily="2" charset="-122"/>
                <a:ea typeface="宋体" panose="02010600030101010101" pitchFamily="2" charset="-122"/>
                <a:cs typeface="Times New Roman" panose="02020603050405020304" pitchFamily="18" charset="0"/>
              </a:rPr>
              <a:t>70kPa</a:t>
            </a:r>
            <a:r>
              <a:rPr lang="zh-CN" altLang="zh-CN" sz="2400" dirty="0">
                <a:solidFill>
                  <a:srgbClr val="333333"/>
                </a:solidFill>
                <a:latin typeface="宋体" panose="02010600030101010101" pitchFamily="2" charset="-122"/>
                <a:ea typeface="宋体" panose="02010600030101010101" pitchFamily="2" charset="-122"/>
                <a:cs typeface="Times New Roman" panose="02020603050405020304" pitchFamily="18" charset="0"/>
              </a:rPr>
              <a:t>的，称为</a:t>
            </a:r>
            <a:r>
              <a:rPr lang="en-US" altLang="zh-CN" sz="2400" dirty="0">
                <a:solidFill>
                  <a:srgbClr val="333333"/>
                </a:solidFill>
                <a:latin typeface="宋体" panose="02010600030101010101" pitchFamily="2" charset="-122"/>
                <a:ea typeface="宋体" panose="02010600030101010101" pitchFamily="2" charset="-122"/>
                <a:cs typeface="Times New Roman" panose="02020603050405020304" pitchFamily="18" charset="0"/>
              </a:rPr>
              <a:t>“</a:t>
            </a:r>
            <a:r>
              <a:rPr lang="zh-CN" altLang="zh-CN" sz="2400" dirty="0">
                <a:solidFill>
                  <a:srgbClr val="333333"/>
                </a:solidFill>
                <a:latin typeface="宋体" panose="02010600030101010101" pitchFamily="2" charset="-122"/>
                <a:ea typeface="宋体" panose="02010600030101010101" pitchFamily="2" charset="-122"/>
                <a:cs typeface="Times New Roman" panose="02020603050405020304" pitchFamily="18" charset="0"/>
              </a:rPr>
              <a:t>高压锅炉</a:t>
            </a:r>
            <a:r>
              <a:rPr lang="en-US" altLang="zh-CN" sz="2400" dirty="0">
                <a:solidFill>
                  <a:srgbClr val="333333"/>
                </a:solidFill>
                <a:latin typeface="宋体" panose="02010600030101010101" pitchFamily="2" charset="-122"/>
                <a:ea typeface="宋体" panose="02010600030101010101" pitchFamily="2" charset="-122"/>
                <a:cs typeface="Times New Roman" panose="02020603050405020304" pitchFamily="18" charset="0"/>
              </a:rPr>
              <a:t>”</a:t>
            </a:r>
            <a:r>
              <a:rPr lang="zh-CN" altLang="zh-CN" sz="2400" dirty="0">
                <a:solidFill>
                  <a:srgbClr val="333333"/>
                </a:solidFill>
                <a:latin typeface="宋体" panose="02010600030101010101" pitchFamily="2" charset="-122"/>
                <a:ea typeface="宋体" panose="02010600030101010101" pitchFamily="2" charset="-122"/>
                <a:cs typeface="Times New Roman" panose="02020603050405020304" pitchFamily="18" charset="0"/>
              </a:rPr>
              <a:t>。按锅炉燃用的燃料不同，又分为燃气锅炉、燃油锅炉、汽油两用锅炉以及燃煤锅炉等</a:t>
            </a:r>
            <a:r>
              <a:rPr lang="zh-CN" altLang="zh-CN" sz="2400" dirty="0" smtClean="0">
                <a:solidFill>
                  <a:srgbClr val="333333"/>
                </a:solidFill>
                <a:latin typeface="宋体" panose="02010600030101010101" pitchFamily="2" charset="-122"/>
                <a:ea typeface="宋体" panose="02010600030101010101" pitchFamily="2" charset="-122"/>
                <a:cs typeface="Times New Roman" panose="02020603050405020304" pitchFamily="18" charset="0"/>
              </a:rPr>
              <a:t>。</a:t>
            </a:r>
            <a:endParaRPr lang="en-US" altLang="zh-CN" sz="2400" dirty="0" smtClean="0">
              <a:solidFill>
                <a:srgbClr val="333333"/>
              </a:solidFill>
              <a:latin typeface="宋体" panose="02010600030101010101" pitchFamily="2" charset="-122"/>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633244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p:cNvSpPr>
            <a:spLocks noGrp="1"/>
          </p:cNvSpPr>
          <p:nvPr>
            <p:ph type="ctrTitle"/>
          </p:nvPr>
        </p:nvSpPr>
        <p:spPr>
          <a:xfrm>
            <a:off x="653143" y="174171"/>
            <a:ext cx="7866308" cy="515257"/>
          </a:xfrm>
        </p:spPr>
        <p:txBody>
          <a:bodyPr/>
          <a:lstStyle/>
          <a:p>
            <a:pPr algn="l"/>
            <a:r>
              <a:rPr lang="en-US" altLang="zh-CN" sz="2400" dirty="0" smtClean="0">
                <a:solidFill>
                  <a:schemeClr val="tx1"/>
                </a:solidFill>
                <a:latin typeface="宋体" panose="02010600030101010101" pitchFamily="2" charset="-122"/>
                <a:ea typeface="宋体" panose="02010600030101010101" pitchFamily="2" charset="-122"/>
              </a:rPr>
              <a:t> </a:t>
            </a:r>
            <a:r>
              <a:rPr lang="zh-CN" altLang="en-US" sz="2400" dirty="0" smtClean="0">
                <a:solidFill>
                  <a:schemeClr val="tx1"/>
                </a:solidFill>
                <a:latin typeface="宋体" panose="02010600030101010101" pitchFamily="2" charset="-122"/>
                <a:ea typeface="宋体" panose="02010600030101010101" pitchFamily="2" charset="-122"/>
              </a:rPr>
              <a:t>三、热源</a:t>
            </a:r>
            <a:r>
              <a:rPr lang="en-US" altLang="zh-CN" sz="2400" dirty="0" smtClean="0">
                <a:solidFill>
                  <a:schemeClr val="tx1"/>
                </a:solidFill>
                <a:latin typeface="宋体" panose="02010600030101010101" pitchFamily="2" charset="-122"/>
                <a:ea typeface="宋体" panose="02010600030101010101" pitchFamily="2" charset="-122"/>
              </a:rPr>
              <a:t>    </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7" name="矩形 6"/>
          <p:cNvSpPr/>
          <p:nvPr/>
        </p:nvSpPr>
        <p:spPr>
          <a:xfrm>
            <a:off x="653143" y="689428"/>
            <a:ext cx="8788400" cy="461665"/>
          </a:xfrm>
          <a:prstGeom prst="rect">
            <a:avLst/>
          </a:prstGeom>
        </p:spPr>
        <p:txBody>
          <a:bodyPr wrap="square">
            <a:spAutoFit/>
          </a:bodyPr>
          <a:lstStyle/>
          <a:p>
            <a:r>
              <a:rPr lang="en-US" altLang="zh-CN" sz="2400" dirty="0" smtClean="0">
                <a:latin typeface="宋体" panose="02010600030101010101" pitchFamily="2" charset="-122"/>
                <a:ea typeface="宋体" panose="02010600030101010101" pitchFamily="2" charset="-122"/>
                <a:cs typeface="+mj-cs"/>
              </a:rPr>
              <a:t>2.</a:t>
            </a:r>
            <a:r>
              <a:rPr lang="zh-CN" altLang="en-US" sz="2400" dirty="0" smtClean="0">
                <a:latin typeface="宋体" panose="02010600030101010101" pitchFamily="2" charset="-122"/>
                <a:ea typeface="宋体" panose="02010600030101010101" pitchFamily="2" charset="-122"/>
                <a:cs typeface="+mj-cs"/>
              </a:rPr>
              <a:t>锅炉房</a:t>
            </a:r>
            <a:r>
              <a:rPr lang="en-US" altLang="zh-CN" sz="2400" dirty="0" smtClean="0">
                <a:latin typeface="宋体" panose="02010600030101010101" pitchFamily="2" charset="-122"/>
                <a:ea typeface="宋体" panose="02010600030101010101" pitchFamily="2" charset="-122"/>
                <a:cs typeface="+mj-cs"/>
              </a:rPr>
              <a:t>-</a:t>
            </a:r>
            <a:r>
              <a:rPr lang="zh-CN" altLang="en-US" sz="2400" dirty="0" smtClean="0">
                <a:latin typeface="宋体" panose="02010600030101010101" pitchFamily="2" charset="-122"/>
                <a:ea typeface="宋体" panose="02010600030101010101" pitchFamily="2" charset="-122"/>
                <a:cs typeface="+mj-cs"/>
              </a:rPr>
              <a:t>介绍</a:t>
            </a:r>
            <a:endParaRPr lang="zh-CN" altLang="en-US" sz="2400" dirty="0">
              <a:latin typeface="宋体" panose="02010600030101010101" pitchFamily="2" charset="-122"/>
              <a:ea typeface="宋体" panose="02010600030101010101" pitchFamily="2" charset="-122"/>
              <a:cs typeface="+mj-cs"/>
            </a:endParaRPr>
          </a:p>
        </p:txBody>
      </p:sp>
      <p:sp>
        <p:nvSpPr>
          <p:cNvPr id="2" name="矩形 1"/>
          <p:cNvSpPr/>
          <p:nvPr/>
        </p:nvSpPr>
        <p:spPr>
          <a:xfrm>
            <a:off x="653143" y="1204685"/>
            <a:ext cx="10000211" cy="1200329"/>
          </a:xfrm>
          <a:prstGeom prst="rect">
            <a:avLst/>
          </a:prstGeom>
        </p:spPr>
        <p:txBody>
          <a:bodyPr wrap="square">
            <a:spAutoFit/>
          </a:bodyPr>
          <a:lstStyle/>
          <a:p>
            <a:r>
              <a:rPr lang="en-US" altLang="zh-CN" sz="2400" dirty="0" smtClean="0">
                <a:solidFill>
                  <a:srgbClr val="333333"/>
                </a:solidFill>
                <a:latin typeface="宋体" panose="02010600030101010101" pitchFamily="2" charset="-122"/>
                <a:ea typeface="宋体" panose="02010600030101010101" pitchFamily="2" charset="-122"/>
                <a:cs typeface="Times New Roman" panose="02020603050405020304" pitchFamily="18" charset="0"/>
              </a:rPr>
              <a:t>    </a:t>
            </a:r>
            <a:r>
              <a:rPr lang="zh-CN" altLang="zh-CN" sz="2400" dirty="0" smtClean="0">
                <a:solidFill>
                  <a:srgbClr val="333333"/>
                </a:solidFill>
                <a:latin typeface="宋体" panose="02010600030101010101" pitchFamily="2" charset="-122"/>
                <a:ea typeface="宋体" panose="02010600030101010101" pitchFamily="2" charset="-122"/>
                <a:cs typeface="Times New Roman" panose="02020603050405020304" pitchFamily="18" charset="0"/>
              </a:rPr>
              <a:t>随着</a:t>
            </a:r>
            <a:r>
              <a:rPr lang="zh-CN" altLang="zh-CN" sz="2400" dirty="0">
                <a:solidFill>
                  <a:srgbClr val="333333"/>
                </a:solidFill>
                <a:latin typeface="宋体" panose="02010600030101010101" pitchFamily="2" charset="-122"/>
                <a:ea typeface="宋体" panose="02010600030101010101" pitchFamily="2" charset="-122"/>
                <a:cs typeface="Times New Roman" panose="02020603050405020304" pitchFamily="18" charset="0"/>
              </a:rPr>
              <a:t>我国经济建设的迅速发展，城市高层民用建筑的快速崛起，油气资源的大力开发，以及国家对环保工作提出了更高要求，燃油燃气锅炉应用逐年上升，燃油燃气锅炉房建设进入一个新的发展时期。</a:t>
            </a:r>
            <a:endParaRPr lang="zh-CN" altLang="en-US" sz="2400" dirty="0">
              <a:latin typeface="宋体" panose="02010600030101010101" pitchFamily="2" charset="-122"/>
              <a:ea typeface="宋体" panose="02010600030101010101" pitchFamily="2" charset="-122"/>
            </a:endParaRPr>
          </a:p>
        </p:txBody>
      </p:sp>
      <p:sp>
        <p:nvSpPr>
          <p:cNvPr id="3" name="矩形 2"/>
          <p:cNvSpPr/>
          <p:nvPr/>
        </p:nvSpPr>
        <p:spPr>
          <a:xfrm>
            <a:off x="653142" y="2641486"/>
            <a:ext cx="10000211" cy="2308324"/>
          </a:xfrm>
          <a:prstGeom prst="rect">
            <a:avLst/>
          </a:prstGeom>
        </p:spPr>
        <p:txBody>
          <a:bodyPr wrap="square">
            <a:spAutoFit/>
          </a:bodyPr>
          <a:lstStyle/>
          <a:p>
            <a:r>
              <a:rPr lang="en-US" altLang="zh-CN" sz="2400" dirty="0" smtClean="0">
                <a:solidFill>
                  <a:srgbClr val="333333"/>
                </a:solidFill>
                <a:latin typeface="Helvetica" panose="020B0604020202020204" pitchFamily="34" charset="0"/>
                <a:ea typeface="宋体" panose="02010600030101010101" pitchFamily="2" charset="-122"/>
                <a:cs typeface="Times New Roman" panose="02020603050405020304" pitchFamily="18" charset="0"/>
              </a:rPr>
              <a:t>       </a:t>
            </a:r>
            <a:r>
              <a:rPr lang="zh-CN" altLang="zh-CN" sz="2400" dirty="0" smtClean="0">
                <a:solidFill>
                  <a:srgbClr val="333333"/>
                </a:solidFill>
                <a:latin typeface="Helvetica" panose="020B0604020202020204" pitchFamily="34" charset="0"/>
                <a:ea typeface="宋体" panose="02010600030101010101" pitchFamily="2" charset="-122"/>
                <a:cs typeface="Times New Roman" panose="02020603050405020304" pitchFamily="18" charset="0"/>
              </a:rPr>
              <a:t>锅炉本体</a:t>
            </a:r>
            <a:r>
              <a:rPr lang="zh-CN" altLang="zh-CN" sz="2400" dirty="0">
                <a:solidFill>
                  <a:srgbClr val="333333"/>
                </a:solidFill>
                <a:latin typeface="Helvetica" panose="020B0604020202020204" pitchFamily="34" charset="0"/>
                <a:ea typeface="宋体" panose="02010600030101010101" pitchFamily="2" charset="-122"/>
                <a:cs typeface="Times New Roman" panose="02020603050405020304" pitchFamily="18" charset="0"/>
              </a:rPr>
              <a:t>的最主要设备是汽锅与炉子。汽锅的基本构造包括锅筒、管束、水冷壁、集箱和下降管等组成的汽水系统。炉子包括煤斗、炉排、炉膛、除渣板、送风装置等组成的燃烧设备。燃料在炉子中燃烧，放出大量的热量，这些热量以辐射和对流两种方式传给汽锅里的水，使水汽化。为了提高锅炉运行的经济性，设置了蒸汽过热器、省煤器与空气预热器。这些也都是锅炉本体的组成部分。</a:t>
            </a:r>
            <a:endParaRPr lang="zh-CN" altLang="en-US" sz="2400" dirty="0"/>
          </a:p>
        </p:txBody>
      </p:sp>
    </p:spTree>
    <p:extLst>
      <p:ext uri="{BB962C8B-B14F-4D97-AF65-F5344CB8AC3E}">
        <p14:creationId xmlns:p14="http://schemas.microsoft.com/office/powerpoint/2010/main" val="36719314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9627" y="505327"/>
            <a:ext cx="8121474" cy="5931760"/>
          </a:xfrm>
          <a:prstGeom prst="rect">
            <a:avLst/>
          </a:prstGeom>
        </p:spPr>
      </p:pic>
      <p:sp>
        <p:nvSpPr>
          <p:cNvPr id="2" name="文本框 1"/>
          <p:cNvSpPr txBox="1"/>
          <p:nvPr/>
        </p:nvSpPr>
        <p:spPr>
          <a:xfrm>
            <a:off x="2881086" y="87085"/>
            <a:ext cx="4288971" cy="584775"/>
          </a:xfrm>
          <a:prstGeom prst="rect">
            <a:avLst/>
          </a:prstGeom>
          <a:noFill/>
        </p:spPr>
        <p:txBody>
          <a:bodyPr wrap="square" rtlCol="0">
            <a:spAutoFit/>
          </a:bodyPr>
          <a:lstStyle/>
          <a:p>
            <a:r>
              <a:rPr lang="zh-CN" altLang="en-US" sz="3200" dirty="0" smtClean="0">
                <a:latin typeface="宋体" panose="02010600030101010101" pitchFamily="2" charset="-122"/>
                <a:ea typeface="宋体" panose="02010600030101010101" pitchFamily="2" charset="-122"/>
              </a:rPr>
              <a:t>供热系统宏观示意图</a:t>
            </a:r>
            <a:endParaRPr lang="zh-CN" altLang="en-US" sz="32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6565965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p:cNvSpPr>
            <a:spLocks noGrp="1"/>
          </p:cNvSpPr>
          <p:nvPr>
            <p:ph type="ctrTitle"/>
          </p:nvPr>
        </p:nvSpPr>
        <p:spPr>
          <a:xfrm>
            <a:off x="653143" y="174171"/>
            <a:ext cx="7866308" cy="515257"/>
          </a:xfrm>
        </p:spPr>
        <p:txBody>
          <a:bodyPr/>
          <a:lstStyle/>
          <a:p>
            <a:pPr algn="l"/>
            <a:r>
              <a:rPr lang="en-US" altLang="zh-CN" sz="2400" dirty="0" smtClean="0">
                <a:solidFill>
                  <a:schemeClr val="tx1"/>
                </a:solidFill>
                <a:latin typeface="宋体" panose="02010600030101010101" pitchFamily="2" charset="-122"/>
                <a:ea typeface="宋体" panose="02010600030101010101" pitchFamily="2" charset="-122"/>
              </a:rPr>
              <a:t> </a:t>
            </a:r>
            <a:r>
              <a:rPr lang="zh-CN" altLang="en-US" sz="2400" dirty="0" smtClean="0">
                <a:solidFill>
                  <a:schemeClr val="tx1"/>
                </a:solidFill>
                <a:latin typeface="宋体" panose="02010600030101010101" pitchFamily="2" charset="-122"/>
                <a:ea typeface="宋体" panose="02010600030101010101" pitchFamily="2" charset="-122"/>
              </a:rPr>
              <a:t>三、热源</a:t>
            </a:r>
            <a:r>
              <a:rPr lang="en-US" altLang="zh-CN" sz="2400" dirty="0" smtClean="0">
                <a:solidFill>
                  <a:schemeClr val="tx1"/>
                </a:solidFill>
                <a:latin typeface="宋体" panose="02010600030101010101" pitchFamily="2" charset="-122"/>
                <a:ea typeface="宋体" panose="02010600030101010101" pitchFamily="2" charset="-122"/>
              </a:rPr>
              <a:t>    </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7" name="矩形 6"/>
          <p:cNvSpPr/>
          <p:nvPr/>
        </p:nvSpPr>
        <p:spPr>
          <a:xfrm>
            <a:off x="653143" y="689428"/>
            <a:ext cx="8788400" cy="461665"/>
          </a:xfrm>
          <a:prstGeom prst="rect">
            <a:avLst/>
          </a:prstGeom>
        </p:spPr>
        <p:txBody>
          <a:bodyPr wrap="square">
            <a:spAutoFit/>
          </a:bodyPr>
          <a:lstStyle/>
          <a:p>
            <a:r>
              <a:rPr lang="en-US" altLang="zh-CN" sz="2400" dirty="0" smtClean="0">
                <a:latin typeface="宋体" panose="02010600030101010101" pitchFamily="2" charset="-122"/>
                <a:ea typeface="宋体" panose="02010600030101010101" pitchFamily="2" charset="-122"/>
                <a:cs typeface="+mj-cs"/>
              </a:rPr>
              <a:t>2.</a:t>
            </a:r>
            <a:r>
              <a:rPr lang="zh-CN" altLang="en-US" sz="2400" dirty="0" smtClean="0">
                <a:latin typeface="宋体" panose="02010600030101010101" pitchFamily="2" charset="-122"/>
                <a:ea typeface="宋体" panose="02010600030101010101" pitchFamily="2" charset="-122"/>
                <a:cs typeface="+mj-cs"/>
              </a:rPr>
              <a:t>锅炉房</a:t>
            </a:r>
            <a:r>
              <a:rPr lang="en-US" altLang="zh-CN" sz="2400" dirty="0" smtClean="0">
                <a:latin typeface="宋体" panose="02010600030101010101" pitchFamily="2" charset="-122"/>
                <a:ea typeface="宋体" panose="02010600030101010101" pitchFamily="2" charset="-122"/>
                <a:cs typeface="+mj-cs"/>
              </a:rPr>
              <a:t>-</a:t>
            </a:r>
            <a:r>
              <a:rPr lang="zh-CN" altLang="en-US" sz="2400" dirty="0" smtClean="0">
                <a:latin typeface="宋体" panose="02010600030101010101" pitchFamily="2" charset="-122"/>
                <a:ea typeface="宋体" panose="02010600030101010101" pitchFamily="2" charset="-122"/>
                <a:cs typeface="+mj-cs"/>
              </a:rPr>
              <a:t>介绍</a:t>
            </a:r>
            <a:endParaRPr lang="zh-CN" altLang="en-US" sz="2400" dirty="0">
              <a:latin typeface="宋体" panose="02010600030101010101" pitchFamily="2" charset="-122"/>
              <a:ea typeface="宋体" panose="02010600030101010101" pitchFamily="2" charset="-122"/>
              <a:cs typeface="+mj-cs"/>
            </a:endParaRPr>
          </a:p>
        </p:txBody>
      </p:sp>
      <p:sp>
        <p:nvSpPr>
          <p:cNvPr id="2" name="矩形 1"/>
          <p:cNvSpPr/>
          <p:nvPr/>
        </p:nvSpPr>
        <p:spPr>
          <a:xfrm>
            <a:off x="653143" y="1204685"/>
            <a:ext cx="10000211" cy="3416320"/>
          </a:xfrm>
          <a:prstGeom prst="rect">
            <a:avLst/>
          </a:prstGeom>
        </p:spPr>
        <p:txBody>
          <a:bodyPr wrap="square">
            <a:spAutoFit/>
          </a:bodyPr>
          <a:lstStyle/>
          <a:p>
            <a:r>
              <a:rPr lang="en-US" altLang="zh-CN" sz="2400" dirty="0" smtClean="0">
                <a:latin typeface="宋体" panose="02010600030101010101" pitchFamily="2" charset="-122"/>
                <a:ea typeface="宋体" panose="02010600030101010101" pitchFamily="2" charset="-122"/>
              </a:rPr>
              <a:t>    </a:t>
            </a:r>
            <a:r>
              <a:rPr lang="zh-CN" altLang="zh-CN" sz="2400" dirty="0" smtClean="0">
                <a:latin typeface="宋体" panose="02010600030101010101" pitchFamily="2" charset="-122"/>
                <a:ea typeface="宋体" panose="02010600030101010101" pitchFamily="2" charset="-122"/>
              </a:rPr>
              <a:t>除此之外</a:t>
            </a:r>
            <a:r>
              <a:rPr lang="zh-CN" altLang="zh-CN" sz="2400" dirty="0">
                <a:latin typeface="宋体" panose="02010600030101010101" pitchFamily="2" charset="-122"/>
                <a:ea typeface="宋体" panose="02010600030101010101" pitchFamily="2" charset="-122"/>
              </a:rPr>
              <a:t>，为了使锅炉能安全可靠地工作，还必须配备水位表、压力表、温度计、安全阀、给水阀、止回阀、主汽阀和排污阀等配件。由于供暖系统不使用过热蒸汽，因此供暖锅炉通常不装蒸汽过热器。我们常用锅炉蒸发量（或产热量）、蒸汽（或热水）参数、受热面蒸发率（或发热率）以及锅炉效率来表示锅炉的基本特性。锅炉蒸发量即蒸汽锅炉每小时的蒸汽产量，单位是</a:t>
            </a:r>
            <a:r>
              <a:rPr lang="en-US" altLang="zh-CN" sz="2400" dirty="0">
                <a:latin typeface="宋体" panose="02010600030101010101" pitchFamily="2" charset="-122"/>
                <a:ea typeface="宋体" panose="02010600030101010101" pitchFamily="2" charset="-122"/>
              </a:rPr>
              <a:t>t/h</a:t>
            </a:r>
            <a:r>
              <a:rPr lang="zh-CN" altLang="zh-CN" sz="2400" dirty="0">
                <a:latin typeface="宋体" panose="02010600030101010101" pitchFamily="2" charset="-122"/>
                <a:ea typeface="宋体" panose="02010600030101010101" pitchFamily="2" charset="-122"/>
              </a:rPr>
              <a:t>。但有时不用蒸发量而用产热量来表示锅炉的容量，产热量是指锅炉每小时生产的热量，单位是</a:t>
            </a:r>
            <a:r>
              <a:rPr lang="en-US" altLang="zh-CN" sz="2400" dirty="0">
                <a:latin typeface="宋体" panose="02010600030101010101" pitchFamily="2" charset="-122"/>
                <a:ea typeface="宋体" panose="02010600030101010101" pitchFamily="2" charset="-122"/>
              </a:rPr>
              <a:t>kW</a:t>
            </a:r>
            <a:r>
              <a:rPr lang="zh-CN" altLang="zh-CN" sz="2400" dirty="0">
                <a:latin typeface="宋体" panose="02010600030101010101" pitchFamily="2" charset="-122"/>
                <a:ea typeface="宋体" panose="02010600030101010101" pitchFamily="2" charset="-122"/>
              </a:rPr>
              <a:t>。蒸汽（或热水）参数是指蒸汽（或热水）的压力及温度。对于生产饱和蒸汽的锅炉，由于饱和压力和饱和温度之间有固定的对应关系，因此通常只标明蒸汽的压力就可以了。</a:t>
            </a:r>
            <a:endParaRPr lang="zh-CN" altLang="en-US"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7046311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p:cNvSpPr>
            <a:spLocks noGrp="1"/>
          </p:cNvSpPr>
          <p:nvPr>
            <p:ph type="ctrTitle"/>
          </p:nvPr>
        </p:nvSpPr>
        <p:spPr>
          <a:xfrm>
            <a:off x="653143" y="174171"/>
            <a:ext cx="7866308" cy="515257"/>
          </a:xfrm>
        </p:spPr>
        <p:txBody>
          <a:bodyPr/>
          <a:lstStyle/>
          <a:p>
            <a:pPr algn="l"/>
            <a:r>
              <a:rPr lang="en-US" altLang="zh-CN" sz="2400" dirty="0" smtClean="0">
                <a:solidFill>
                  <a:schemeClr val="tx1"/>
                </a:solidFill>
                <a:latin typeface="宋体" panose="02010600030101010101" pitchFamily="2" charset="-122"/>
                <a:ea typeface="宋体" panose="02010600030101010101" pitchFamily="2" charset="-122"/>
              </a:rPr>
              <a:t> </a:t>
            </a:r>
            <a:r>
              <a:rPr lang="zh-CN" altLang="en-US" sz="2400" dirty="0" smtClean="0">
                <a:solidFill>
                  <a:schemeClr val="tx1"/>
                </a:solidFill>
                <a:latin typeface="宋体" panose="02010600030101010101" pitchFamily="2" charset="-122"/>
                <a:ea typeface="宋体" panose="02010600030101010101" pitchFamily="2" charset="-122"/>
              </a:rPr>
              <a:t>三、热源</a:t>
            </a:r>
            <a:r>
              <a:rPr lang="en-US" altLang="zh-CN" sz="2400" dirty="0" smtClean="0">
                <a:solidFill>
                  <a:schemeClr val="tx1"/>
                </a:solidFill>
                <a:latin typeface="宋体" panose="02010600030101010101" pitchFamily="2" charset="-122"/>
                <a:ea typeface="宋体" panose="02010600030101010101" pitchFamily="2" charset="-122"/>
              </a:rPr>
              <a:t>    </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7" name="矩形 6"/>
          <p:cNvSpPr/>
          <p:nvPr/>
        </p:nvSpPr>
        <p:spPr>
          <a:xfrm>
            <a:off x="653143" y="689428"/>
            <a:ext cx="8788400" cy="461665"/>
          </a:xfrm>
          <a:prstGeom prst="rect">
            <a:avLst/>
          </a:prstGeom>
        </p:spPr>
        <p:txBody>
          <a:bodyPr wrap="square">
            <a:spAutoFit/>
          </a:bodyPr>
          <a:lstStyle/>
          <a:p>
            <a:r>
              <a:rPr lang="en-US" altLang="zh-CN" sz="2400" dirty="0" smtClean="0">
                <a:latin typeface="宋体" panose="02010600030101010101" pitchFamily="2" charset="-122"/>
                <a:ea typeface="宋体" panose="02010600030101010101" pitchFamily="2" charset="-122"/>
                <a:cs typeface="+mj-cs"/>
              </a:rPr>
              <a:t>2.</a:t>
            </a:r>
            <a:r>
              <a:rPr lang="zh-CN" altLang="en-US" sz="2400" dirty="0" smtClean="0">
                <a:latin typeface="宋体" panose="02010600030101010101" pitchFamily="2" charset="-122"/>
                <a:ea typeface="宋体" panose="02010600030101010101" pitchFamily="2" charset="-122"/>
                <a:cs typeface="+mj-cs"/>
              </a:rPr>
              <a:t>锅炉房</a:t>
            </a:r>
            <a:r>
              <a:rPr lang="en-US" altLang="zh-CN" sz="2400" dirty="0" smtClean="0">
                <a:latin typeface="宋体" panose="02010600030101010101" pitchFamily="2" charset="-122"/>
                <a:ea typeface="宋体" panose="02010600030101010101" pitchFamily="2" charset="-122"/>
                <a:cs typeface="+mj-cs"/>
              </a:rPr>
              <a:t>-</a:t>
            </a:r>
            <a:r>
              <a:rPr lang="zh-CN" altLang="en-US" sz="2400" dirty="0" smtClean="0">
                <a:latin typeface="宋体" panose="02010600030101010101" pitchFamily="2" charset="-122"/>
                <a:ea typeface="宋体" panose="02010600030101010101" pitchFamily="2" charset="-122"/>
                <a:cs typeface="+mj-cs"/>
              </a:rPr>
              <a:t>介绍</a:t>
            </a:r>
            <a:endParaRPr lang="zh-CN" altLang="en-US" sz="2400" dirty="0">
              <a:latin typeface="宋体" panose="02010600030101010101" pitchFamily="2" charset="-122"/>
              <a:ea typeface="宋体" panose="02010600030101010101" pitchFamily="2" charset="-122"/>
              <a:cs typeface="+mj-cs"/>
            </a:endParaRPr>
          </a:p>
        </p:txBody>
      </p:sp>
      <p:sp>
        <p:nvSpPr>
          <p:cNvPr id="2" name="矩形 1"/>
          <p:cNvSpPr/>
          <p:nvPr/>
        </p:nvSpPr>
        <p:spPr>
          <a:xfrm>
            <a:off x="653143" y="1204685"/>
            <a:ext cx="10000211" cy="2308324"/>
          </a:xfrm>
          <a:prstGeom prst="rect">
            <a:avLst/>
          </a:prstGeom>
        </p:spPr>
        <p:txBody>
          <a:bodyPr wrap="square">
            <a:spAutoFit/>
          </a:bodyPr>
          <a:lstStyle/>
          <a:p>
            <a:r>
              <a:rPr lang="en-US" altLang="zh-CN" sz="2400" dirty="0" smtClean="0">
                <a:latin typeface="宋体" panose="02010600030101010101" pitchFamily="2" charset="-122"/>
                <a:ea typeface="宋体" panose="02010600030101010101" pitchFamily="2" charset="-122"/>
              </a:rPr>
              <a:t>    </a:t>
            </a:r>
            <a:r>
              <a:rPr lang="zh-CN" altLang="zh-CN" sz="2400" dirty="0" smtClean="0">
                <a:latin typeface="宋体" panose="02010600030101010101" pitchFamily="2" charset="-122"/>
                <a:ea typeface="宋体" panose="02010600030101010101" pitchFamily="2" charset="-122"/>
              </a:rPr>
              <a:t>对于</a:t>
            </a:r>
            <a:r>
              <a:rPr lang="zh-CN" altLang="zh-CN" sz="2400" dirty="0">
                <a:latin typeface="宋体" panose="02010600030101010101" pitchFamily="2" charset="-122"/>
                <a:ea typeface="宋体" panose="02010600030101010101" pitchFamily="2" charset="-122"/>
              </a:rPr>
              <a:t>生产热水的锅炉，则压力与温度都要标明。受热面蒸发率（或发热率）是指每平方米受热面每小时生产的蒸汽量（或热量），单位是 （或 ）。锅炉效率是指锅炉中被蒸汽或热水接受的热量与燃料在炉子中应放出的全部热量的比值。根据锅炉监督机构的规定：低压锅炉可装置在供暖建筑物内的专用房间或地下室中；而高压锅炉则必须装置在供暖建筑物以外的独立锅炉房中。</a:t>
            </a:r>
            <a:endParaRPr lang="zh-CN" altLang="en-US"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1609349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p:cNvSpPr>
            <a:spLocks noGrp="1"/>
          </p:cNvSpPr>
          <p:nvPr>
            <p:ph type="ctrTitle"/>
          </p:nvPr>
        </p:nvSpPr>
        <p:spPr>
          <a:xfrm>
            <a:off x="653143" y="174171"/>
            <a:ext cx="7866308" cy="515257"/>
          </a:xfrm>
        </p:spPr>
        <p:txBody>
          <a:bodyPr/>
          <a:lstStyle/>
          <a:p>
            <a:pPr algn="l"/>
            <a:r>
              <a:rPr lang="en-US" altLang="zh-CN" sz="2400" dirty="0" smtClean="0">
                <a:solidFill>
                  <a:schemeClr val="tx1"/>
                </a:solidFill>
                <a:latin typeface="宋体" panose="02010600030101010101" pitchFamily="2" charset="-122"/>
                <a:ea typeface="宋体" panose="02010600030101010101" pitchFamily="2" charset="-122"/>
              </a:rPr>
              <a:t> </a:t>
            </a:r>
            <a:r>
              <a:rPr lang="zh-CN" altLang="en-US" sz="2400" dirty="0" smtClean="0">
                <a:solidFill>
                  <a:schemeClr val="tx1"/>
                </a:solidFill>
                <a:latin typeface="宋体" panose="02010600030101010101" pitchFamily="2" charset="-122"/>
                <a:ea typeface="宋体" panose="02010600030101010101" pitchFamily="2" charset="-122"/>
              </a:rPr>
              <a:t>三、热源</a:t>
            </a:r>
            <a:r>
              <a:rPr lang="en-US" altLang="zh-CN" sz="2400" dirty="0" smtClean="0">
                <a:solidFill>
                  <a:schemeClr val="tx1"/>
                </a:solidFill>
                <a:latin typeface="宋体" panose="02010600030101010101" pitchFamily="2" charset="-122"/>
                <a:ea typeface="宋体" panose="02010600030101010101" pitchFamily="2" charset="-122"/>
              </a:rPr>
              <a:t>    </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6" name="矩形 5"/>
          <p:cNvSpPr/>
          <p:nvPr/>
        </p:nvSpPr>
        <p:spPr>
          <a:xfrm>
            <a:off x="653143" y="689428"/>
            <a:ext cx="8788400" cy="461665"/>
          </a:xfrm>
          <a:prstGeom prst="rect">
            <a:avLst/>
          </a:prstGeom>
        </p:spPr>
        <p:txBody>
          <a:bodyPr wrap="square">
            <a:spAutoFit/>
          </a:bodyPr>
          <a:lstStyle/>
          <a:p>
            <a:r>
              <a:rPr lang="en-US" altLang="zh-CN" sz="2400" dirty="0" smtClean="0">
                <a:latin typeface="宋体" panose="02010600030101010101" pitchFamily="2" charset="-122"/>
                <a:ea typeface="宋体" panose="02010600030101010101" pitchFamily="2" charset="-122"/>
                <a:cs typeface="+mj-cs"/>
              </a:rPr>
              <a:t>2.</a:t>
            </a:r>
            <a:r>
              <a:rPr lang="zh-CN" altLang="en-US" sz="2400" dirty="0" smtClean="0">
                <a:latin typeface="宋体" panose="02010600030101010101" pitchFamily="2" charset="-122"/>
                <a:ea typeface="宋体" panose="02010600030101010101" pitchFamily="2" charset="-122"/>
                <a:cs typeface="+mj-cs"/>
              </a:rPr>
              <a:t>锅炉房</a:t>
            </a:r>
            <a:endParaRPr lang="zh-CN" altLang="en-US" sz="2400" dirty="0">
              <a:latin typeface="宋体" panose="02010600030101010101" pitchFamily="2" charset="-122"/>
              <a:ea typeface="宋体" panose="02010600030101010101" pitchFamily="2" charset="-122"/>
              <a:cs typeface="+mj-cs"/>
            </a:endParaRPr>
          </a:p>
        </p:txBody>
      </p:sp>
      <p:sp>
        <p:nvSpPr>
          <p:cNvPr id="5" name="矩形 4"/>
          <p:cNvSpPr/>
          <p:nvPr/>
        </p:nvSpPr>
        <p:spPr>
          <a:xfrm>
            <a:off x="2731283" y="5957813"/>
            <a:ext cx="5032147" cy="923330"/>
          </a:xfrm>
          <a:prstGeom prst="rect">
            <a:avLst/>
          </a:prstGeom>
          <a:noFill/>
        </p:spPr>
        <p:txBody>
          <a:bodyPr wrap="none" lIns="91440" tIns="45720" rIns="91440" bIns="45720">
            <a:spAutoFit/>
          </a:bodyPr>
          <a:lstStyle/>
          <a:p>
            <a:pPr algn="ctr"/>
            <a:r>
              <a:rPr lang="zh-CN" altLang="en-US" sz="54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循环流化床锅炉</a:t>
            </a:r>
            <a:endParaRPr lang="zh-CN" alt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4317" y="689428"/>
            <a:ext cx="7982643" cy="5321762"/>
          </a:xfrm>
          <a:prstGeom prst="rect">
            <a:avLst/>
          </a:prstGeom>
        </p:spPr>
      </p:pic>
    </p:spTree>
    <p:extLst>
      <p:ext uri="{BB962C8B-B14F-4D97-AF65-F5344CB8AC3E}">
        <p14:creationId xmlns:p14="http://schemas.microsoft.com/office/powerpoint/2010/main" val="21847068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p:cNvSpPr>
            <a:spLocks noGrp="1"/>
          </p:cNvSpPr>
          <p:nvPr>
            <p:ph type="ctrTitle"/>
          </p:nvPr>
        </p:nvSpPr>
        <p:spPr>
          <a:xfrm>
            <a:off x="653143" y="174171"/>
            <a:ext cx="7866308" cy="515257"/>
          </a:xfrm>
        </p:spPr>
        <p:txBody>
          <a:bodyPr/>
          <a:lstStyle/>
          <a:p>
            <a:pPr algn="l"/>
            <a:r>
              <a:rPr lang="en-US" altLang="zh-CN" sz="2400" dirty="0" smtClean="0">
                <a:solidFill>
                  <a:schemeClr val="tx1"/>
                </a:solidFill>
                <a:latin typeface="宋体" panose="02010600030101010101" pitchFamily="2" charset="-122"/>
                <a:ea typeface="宋体" panose="02010600030101010101" pitchFamily="2" charset="-122"/>
              </a:rPr>
              <a:t> </a:t>
            </a:r>
            <a:r>
              <a:rPr lang="zh-CN" altLang="en-US" sz="2400" dirty="0" smtClean="0">
                <a:solidFill>
                  <a:schemeClr val="tx1"/>
                </a:solidFill>
                <a:latin typeface="宋体" panose="02010600030101010101" pitchFamily="2" charset="-122"/>
                <a:ea typeface="宋体" panose="02010600030101010101" pitchFamily="2" charset="-122"/>
              </a:rPr>
              <a:t>三、热源</a:t>
            </a:r>
            <a:r>
              <a:rPr lang="en-US" altLang="zh-CN" sz="2400" dirty="0" smtClean="0">
                <a:solidFill>
                  <a:schemeClr val="tx1"/>
                </a:solidFill>
                <a:latin typeface="宋体" panose="02010600030101010101" pitchFamily="2" charset="-122"/>
                <a:ea typeface="宋体" panose="02010600030101010101" pitchFamily="2" charset="-122"/>
              </a:rPr>
              <a:t>    </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6" name="矩形 5"/>
          <p:cNvSpPr/>
          <p:nvPr/>
        </p:nvSpPr>
        <p:spPr>
          <a:xfrm>
            <a:off x="653143" y="689428"/>
            <a:ext cx="8788400" cy="461665"/>
          </a:xfrm>
          <a:prstGeom prst="rect">
            <a:avLst/>
          </a:prstGeom>
        </p:spPr>
        <p:txBody>
          <a:bodyPr wrap="square">
            <a:spAutoFit/>
          </a:bodyPr>
          <a:lstStyle/>
          <a:p>
            <a:r>
              <a:rPr lang="en-US" altLang="zh-CN" sz="2400" dirty="0" smtClean="0">
                <a:latin typeface="宋体" panose="02010600030101010101" pitchFamily="2" charset="-122"/>
                <a:ea typeface="宋体" panose="02010600030101010101" pitchFamily="2" charset="-122"/>
                <a:cs typeface="+mj-cs"/>
              </a:rPr>
              <a:t>2.</a:t>
            </a:r>
            <a:r>
              <a:rPr lang="zh-CN" altLang="en-US" sz="2400" dirty="0" smtClean="0">
                <a:latin typeface="宋体" panose="02010600030101010101" pitchFamily="2" charset="-122"/>
                <a:ea typeface="宋体" panose="02010600030101010101" pitchFamily="2" charset="-122"/>
                <a:cs typeface="+mj-cs"/>
              </a:rPr>
              <a:t>锅炉房</a:t>
            </a:r>
            <a:endParaRPr lang="zh-CN" altLang="en-US" sz="2400" dirty="0">
              <a:latin typeface="宋体" panose="02010600030101010101" pitchFamily="2" charset="-122"/>
              <a:ea typeface="宋体" panose="02010600030101010101" pitchFamily="2" charset="-122"/>
              <a:cs typeface="+mj-cs"/>
            </a:endParaRPr>
          </a:p>
        </p:txBody>
      </p:sp>
      <p:sp>
        <p:nvSpPr>
          <p:cNvPr id="5" name="矩形 4"/>
          <p:cNvSpPr/>
          <p:nvPr/>
        </p:nvSpPr>
        <p:spPr>
          <a:xfrm>
            <a:off x="3077533" y="5957813"/>
            <a:ext cx="4339650" cy="923330"/>
          </a:xfrm>
          <a:prstGeom prst="rect">
            <a:avLst/>
          </a:prstGeom>
          <a:noFill/>
        </p:spPr>
        <p:txBody>
          <a:bodyPr wrap="none" lIns="91440" tIns="45720" rIns="91440" bIns="45720">
            <a:spAutoFit/>
          </a:bodyPr>
          <a:lstStyle/>
          <a:p>
            <a:pPr algn="ctr"/>
            <a:r>
              <a:rPr lang="zh-CN" alt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煤粉</a:t>
            </a:r>
            <a:r>
              <a:rPr lang="zh-CN" altLang="en-US" sz="54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锅炉</a:t>
            </a:r>
            <a:r>
              <a:rPr lang="zh-CN" altLang="en-US" sz="54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供热</a:t>
            </a:r>
            <a:endParaRPr lang="zh-CN" alt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337" y="1151093"/>
            <a:ext cx="10058400" cy="4917198"/>
          </a:xfrm>
          <a:prstGeom prst="rect">
            <a:avLst/>
          </a:prstGeom>
        </p:spPr>
      </p:pic>
    </p:spTree>
    <p:extLst>
      <p:ext uri="{BB962C8B-B14F-4D97-AF65-F5344CB8AC3E}">
        <p14:creationId xmlns:p14="http://schemas.microsoft.com/office/powerpoint/2010/main" val="10993961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p:cNvSpPr>
            <a:spLocks noGrp="1"/>
          </p:cNvSpPr>
          <p:nvPr>
            <p:ph type="ctrTitle"/>
          </p:nvPr>
        </p:nvSpPr>
        <p:spPr>
          <a:xfrm>
            <a:off x="653143" y="174171"/>
            <a:ext cx="7866308" cy="515257"/>
          </a:xfrm>
        </p:spPr>
        <p:txBody>
          <a:bodyPr/>
          <a:lstStyle/>
          <a:p>
            <a:pPr algn="l"/>
            <a:r>
              <a:rPr lang="en-US" altLang="zh-CN" sz="2400" dirty="0" smtClean="0">
                <a:solidFill>
                  <a:schemeClr val="tx1"/>
                </a:solidFill>
                <a:latin typeface="宋体" panose="02010600030101010101" pitchFamily="2" charset="-122"/>
                <a:ea typeface="宋体" panose="02010600030101010101" pitchFamily="2" charset="-122"/>
              </a:rPr>
              <a:t> </a:t>
            </a:r>
            <a:r>
              <a:rPr lang="zh-CN" altLang="en-US" sz="2400" dirty="0" smtClean="0">
                <a:solidFill>
                  <a:schemeClr val="tx1"/>
                </a:solidFill>
                <a:latin typeface="宋体" panose="02010600030101010101" pitchFamily="2" charset="-122"/>
                <a:ea typeface="宋体" panose="02010600030101010101" pitchFamily="2" charset="-122"/>
              </a:rPr>
              <a:t>三、热源</a:t>
            </a:r>
            <a:r>
              <a:rPr lang="en-US" altLang="zh-CN" sz="2400" dirty="0" smtClean="0">
                <a:solidFill>
                  <a:schemeClr val="tx1"/>
                </a:solidFill>
                <a:latin typeface="宋体" panose="02010600030101010101" pitchFamily="2" charset="-122"/>
                <a:ea typeface="宋体" panose="02010600030101010101" pitchFamily="2" charset="-122"/>
              </a:rPr>
              <a:t>    </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6" name="矩形 5"/>
          <p:cNvSpPr/>
          <p:nvPr/>
        </p:nvSpPr>
        <p:spPr>
          <a:xfrm>
            <a:off x="653143" y="689428"/>
            <a:ext cx="8788400" cy="461665"/>
          </a:xfrm>
          <a:prstGeom prst="rect">
            <a:avLst/>
          </a:prstGeom>
        </p:spPr>
        <p:txBody>
          <a:bodyPr wrap="square">
            <a:spAutoFit/>
          </a:bodyPr>
          <a:lstStyle/>
          <a:p>
            <a:r>
              <a:rPr lang="en-US" altLang="zh-CN" sz="2400" dirty="0" smtClean="0">
                <a:latin typeface="宋体" panose="02010600030101010101" pitchFamily="2" charset="-122"/>
                <a:ea typeface="宋体" panose="02010600030101010101" pitchFamily="2" charset="-122"/>
                <a:cs typeface="+mj-cs"/>
              </a:rPr>
              <a:t>2.</a:t>
            </a:r>
            <a:r>
              <a:rPr lang="zh-CN" altLang="en-US" sz="2400" dirty="0" smtClean="0">
                <a:latin typeface="宋体" panose="02010600030101010101" pitchFamily="2" charset="-122"/>
                <a:ea typeface="宋体" panose="02010600030101010101" pitchFamily="2" charset="-122"/>
                <a:cs typeface="+mj-cs"/>
              </a:rPr>
              <a:t>锅炉房</a:t>
            </a:r>
            <a:endParaRPr lang="zh-CN" altLang="en-US" sz="2400" dirty="0">
              <a:latin typeface="宋体" panose="02010600030101010101" pitchFamily="2" charset="-122"/>
              <a:ea typeface="宋体" panose="02010600030101010101" pitchFamily="2" charset="-122"/>
              <a:cs typeface="+mj-cs"/>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6253" y="612908"/>
            <a:ext cx="7224453" cy="5806570"/>
          </a:xfrm>
          <a:prstGeom prst="rect">
            <a:avLst/>
          </a:prstGeom>
        </p:spPr>
      </p:pic>
    </p:spTree>
    <p:extLst>
      <p:ext uri="{BB962C8B-B14F-4D97-AF65-F5344CB8AC3E}">
        <p14:creationId xmlns:p14="http://schemas.microsoft.com/office/powerpoint/2010/main" val="393870430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p:cNvSpPr>
            <a:spLocks noGrp="1"/>
          </p:cNvSpPr>
          <p:nvPr>
            <p:ph type="ctrTitle"/>
          </p:nvPr>
        </p:nvSpPr>
        <p:spPr>
          <a:xfrm>
            <a:off x="653143" y="174171"/>
            <a:ext cx="7866308" cy="515257"/>
          </a:xfrm>
        </p:spPr>
        <p:txBody>
          <a:bodyPr/>
          <a:lstStyle/>
          <a:p>
            <a:pPr algn="l"/>
            <a:r>
              <a:rPr lang="en-US" altLang="zh-CN" sz="2400" dirty="0" smtClean="0">
                <a:solidFill>
                  <a:schemeClr val="tx1"/>
                </a:solidFill>
                <a:latin typeface="宋体" panose="02010600030101010101" pitchFamily="2" charset="-122"/>
                <a:ea typeface="宋体" panose="02010600030101010101" pitchFamily="2" charset="-122"/>
              </a:rPr>
              <a:t> </a:t>
            </a:r>
            <a:r>
              <a:rPr lang="zh-CN" altLang="en-US" sz="2400" dirty="0" smtClean="0">
                <a:solidFill>
                  <a:schemeClr val="tx1"/>
                </a:solidFill>
                <a:latin typeface="宋体" panose="02010600030101010101" pitchFamily="2" charset="-122"/>
                <a:ea typeface="宋体" panose="02010600030101010101" pitchFamily="2" charset="-122"/>
              </a:rPr>
              <a:t>三、热源</a:t>
            </a:r>
            <a:r>
              <a:rPr lang="en-US" altLang="zh-CN" sz="2400" dirty="0" smtClean="0">
                <a:solidFill>
                  <a:schemeClr val="tx1"/>
                </a:solidFill>
                <a:latin typeface="宋体" panose="02010600030101010101" pitchFamily="2" charset="-122"/>
                <a:ea typeface="宋体" panose="02010600030101010101" pitchFamily="2" charset="-122"/>
              </a:rPr>
              <a:t>    </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6" name="矩形 5"/>
          <p:cNvSpPr/>
          <p:nvPr/>
        </p:nvSpPr>
        <p:spPr>
          <a:xfrm>
            <a:off x="653143" y="689428"/>
            <a:ext cx="8788400" cy="461665"/>
          </a:xfrm>
          <a:prstGeom prst="rect">
            <a:avLst/>
          </a:prstGeom>
        </p:spPr>
        <p:txBody>
          <a:bodyPr wrap="square">
            <a:spAutoFit/>
          </a:bodyPr>
          <a:lstStyle/>
          <a:p>
            <a:r>
              <a:rPr lang="en-US" altLang="zh-CN" sz="2400" dirty="0" smtClean="0">
                <a:latin typeface="宋体" panose="02010600030101010101" pitchFamily="2" charset="-122"/>
                <a:ea typeface="宋体" panose="02010600030101010101" pitchFamily="2" charset="-122"/>
                <a:cs typeface="+mj-cs"/>
              </a:rPr>
              <a:t>2.</a:t>
            </a:r>
            <a:r>
              <a:rPr lang="zh-CN" altLang="en-US" sz="2400" dirty="0" smtClean="0">
                <a:latin typeface="宋体" panose="02010600030101010101" pitchFamily="2" charset="-122"/>
                <a:ea typeface="宋体" panose="02010600030101010101" pitchFamily="2" charset="-122"/>
                <a:cs typeface="+mj-cs"/>
              </a:rPr>
              <a:t>锅炉房</a:t>
            </a:r>
            <a:endParaRPr lang="zh-CN" altLang="en-US" sz="2400" dirty="0">
              <a:latin typeface="宋体" panose="02010600030101010101" pitchFamily="2" charset="-122"/>
              <a:ea typeface="宋体" panose="02010600030101010101" pitchFamily="2" charset="-122"/>
              <a:cs typeface="+mj-cs"/>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1986" y="1151093"/>
            <a:ext cx="8778240" cy="4834128"/>
          </a:xfrm>
          <a:prstGeom prst="rect">
            <a:avLst/>
          </a:prstGeom>
        </p:spPr>
      </p:pic>
      <p:sp>
        <p:nvSpPr>
          <p:cNvPr id="7" name="矩形 6"/>
          <p:cNvSpPr/>
          <p:nvPr/>
        </p:nvSpPr>
        <p:spPr>
          <a:xfrm>
            <a:off x="1692541" y="5957813"/>
            <a:ext cx="7109639" cy="923330"/>
          </a:xfrm>
          <a:prstGeom prst="rect">
            <a:avLst/>
          </a:prstGeom>
          <a:noFill/>
        </p:spPr>
        <p:txBody>
          <a:bodyPr wrap="none" lIns="91440" tIns="45720" rIns="91440" bIns="45720">
            <a:spAutoFit/>
          </a:bodyPr>
          <a:lstStyle/>
          <a:p>
            <a:pPr algn="ctr"/>
            <a:r>
              <a:rPr lang="zh-CN" altLang="en-US" sz="54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生物质热解气锅炉</a:t>
            </a:r>
            <a:r>
              <a:rPr lang="zh-CN" altLang="en-US" sz="54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供热</a:t>
            </a:r>
            <a:endParaRPr lang="zh-CN" alt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Tree>
    <p:extLst>
      <p:ext uri="{BB962C8B-B14F-4D97-AF65-F5344CB8AC3E}">
        <p14:creationId xmlns:p14="http://schemas.microsoft.com/office/powerpoint/2010/main" val="13891925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p:cNvSpPr>
            <a:spLocks noGrp="1"/>
          </p:cNvSpPr>
          <p:nvPr>
            <p:ph type="ctrTitle"/>
          </p:nvPr>
        </p:nvSpPr>
        <p:spPr>
          <a:xfrm>
            <a:off x="653143" y="174171"/>
            <a:ext cx="7866308" cy="515257"/>
          </a:xfrm>
        </p:spPr>
        <p:txBody>
          <a:bodyPr/>
          <a:lstStyle/>
          <a:p>
            <a:pPr algn="l"/>
            <a:r>
              <a:rPr lang="en-US" altLang="zh-CN" sz="2400" dirty="0" smtClean="0">
                <a:solidFill>
                  <a:schemeClr val="tx1"/>
                </a:solidFill>
                <a:latin typeface="宋体" panose="02010600030101010101" pitchFamily="2" charset="-122"/>
                <a:ea typeface="宋体" panose="02010600030101010101" pitchFamily="2" charset="-122"/>
              </a:rPr>
              <a:t> </a:t>
            </a:r>
            <a:r>
              <a:rPr lang="zh-CN" altLang="en-US" sz="2400" dirty="0" smtClean="0">
                <a:solidFill>
                  <a:schemeClr val="tx1"/>
                </a:solidFill>
                <a:latin typeface="宋体" panose="02010600030101010101" pitchFamily="2" charset="-122"/>
                <a:ea typeface="宋体" panose="02010600030101010101" pitchFamily="2" charset="-122"/>
              </a:rPr>
              <a:t>三、热源</a:t>
            </a:r>
            <a:r>
              <a:rPr lang="en-US" altLang="zh-CN" sz="2400" dirty="0" smtClean="0">
                <a:solidFill>
                  <a:schemeClr val="tx1"/>
                </a:solidFill>
                <a:latin typeface="宋体" panose="02010600030101010101" pitchFamily="2" charset="-122"/>
                <a:ea typeface="宋体" panose="02010600030101010101" pitchFamily="2" charset="-122"/>
              </a:rPr>
              <a:t>    </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6" name="矩形 5"/>
          <p:cNvSpPr/>
          <p:nvPr/>
        </p:nvSpPr>
        <p:spPr>
          <a:xfrm>
            <a:off x="653143" y="689428"/>
            <a:ext cx="8788400" cy="461665"/>
          </a:xfrm>
          <a:prstGeom prst="rect">
            <a:avLst/>
          </a:prstGeom>
        </p:spPr>
        <p:txBody>
          <a:bodyPr wrap="square">
            <a:spAutoFit/>
          </a:bodyPr>
          <a:lstStyle/>
          <a:p>
            <a:r>
              <a:rPr lang="en-US" altLang="zh-CN" sz="2400" dirty="0" smtClean="0">
                <a:latin typeface="宋体" panose="02010600030101010101" pitchFamily="2" charset="-122"/>
                <a:ea typeface="宋体" panose="02010600030101010101" pitchFamily="2" charset="-122"/>
                <a:cs typeface="+mj-cs"/>
              </a:rPr>
              <a:t>2.</a:t>
            </a:r>
            <a:r>
              <a:rPr lang="zh-CN" altLang="en-US" sz="2400" dirty="0" smtClean="0">
                <a:latin typeface="宋体" panose="02010600030101010101" pitchFamily="2" charset="-122"/>
                <a:ea typeface="宋体" panose="02010600030101010101" pitchFamily="2" charset="-122"/>
                <a:cs typeface="+mj-cs"/>
              </a:rPr>
              <a:t>锅炉房</a:t>
            </a:r>
            <a:endParaRPr lang="zh-CN" altLang="en-US" sz="2400" dirty="0">
              <a:latin typeface="宋体" panose="02010600030101010101" pitchFamily="2" charset="-122"/>
              <a:ea typeface="宋体" panose="02010600030101010101" pitchFamily="2" charset="-122"/>
              <a:cs typeface="+mj-cs"/>
            </a:endParaRPr>
          </a:p>
        </p:txBody>
      </p:sp>
      <p:sp>
        <p:nvSpPr>
          <p:cNvPr id="7" name="矩形 6"/>
          <p:cNvSpPr/>
          <p:nvPr/>
        </p:nvSpPr>
        <p:spPr>
          <a:xfrm>
            <a:off x="1346294" y="5957813"/>
            <a:ext cx="7802136" cy="923330"/>
          </a:xfrm>
          <a:prstGeom prst="rect">
            <a:avLst/>
          </a:prstGeom>
          <a:noFill/>
        </p:spPr>
        <p:txBody>
          <a:bodyPr wrap="none" lIns="91440" tIns="45720" rIns="91440" bIns="45720">
            <a:spAutoFit/>
          </a:bodyPr>
          <a:lstStyle/>
          <a:p>
            <a:pPr algn="ctr"/>
            <a:r>
              <a:rPr lang="zh-CN" altLang="en-US" sz="54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生物质炭化蒸汽锅炉</a:t>
            </a:r>
            <a:r>
              <a:rPr lang="zh-CN" altLang="en-US" sz="54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供热</a:t>
            </a:r>
            <a:endParaRPr lang="zh-CN" alt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0204" y="1204685"/>
            <a:ext cx="10234392" cy="4605911"/>
          </a:xfrm>
          <a:prstGeom prst="rect">
            <a:avLst/>
          </a:prstGeom>
        </p:spPr>
      </p:pic>
    </p:spTree>
    <p:extLst>
      <p:ext uri="{BB962C8B-B14F-4D97-AF65-F5344CB8AC3E}">
        <p14:creationId xmlns:p14="http://schemas.microsoft.com/office/powerpoint/2010/main" val="34134033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p:cNvSpPr>
            <a:spLocks noGrp="1"/>
          </p:cNvSpPr>
          <p:nvPr>
            <p:ph type="ctrTitle"/>
          </p:nvPr>
        </p:nvSpPr>
        <p:spPr>
          <a:xfrm>
            <a:off x="653143" y="174171"/>
            <a:ext cx="7866308" cy="515257"/>
          </a:xfrm>
        </p:spPr>
        <p:txBody>
          <a:bodyPr/>
          <a:lstStyle/>
          <a:p>
            <a:pPr algn="l"/>
            <a:r>
              <a:rPr lang="en-US" altLang="zh-CN" sz="2400" dirty="0" smtClean="0">
                <a:solidFill>
                  <a:schemeClr val="tx1"/>
                </a:solidFill>
                <a:latin typeface="宋体" panose="02010600030101010101" pitchFamily="2" charset="-122"/>
                <a:ea typeface="宋体" panose="02010600030101010101" pitchFamily="2" charset="-122"/>
              </a:rPr>
              <a:t> </a:t>
            </a:r>
            <a:r>
              <a:rPr lang="zh-CN" altLang="en-US" sz="2400" dirty="0" smtClean="0">
                <a:solidFill>
                  <a:schemeClr val="tx1"/>
                </a:solidFill>
                <a:latin typeface="宋体" panose="02010600030101010101" pitchFamily="2" charset="-122"/>
                <a:ea typeface="宋体" panose="02010600030101010101" pitchFamily="2" charset="-122"/>
              </a:rPr>
              <a:t>三、热源</a:t>
            </a:r>
            <a:r>
              <a:rPr lang="en-US" altLang="zh-CN" sz="2400" dirty="0" smtClean="0">
                <a:solidFill>
                  <a:schemeClr val="tx1"/>
                </a:solidFill>
                <a:latin typeface="宋体" panose="02010600030101010101" pitchFamily="2" charset="-122"/>
                <a:ea typeface="宋体" panose="02010600030101010101" pitchFamily="2" charset="-122"/>
              </a:rPr>
              <a:t>    </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6" name="矩形 5"/>
          <p:cNvSpPr/>
          <p:nvPr/>
        </p:nvSpPr>
        <p:spPr>
          <a:xfrm>
            <a:off x="653143" y="689428"/>
            <a:ext cx="8788400" cy="461665"/>
          </a:xfrm>
          <a:prstGeom prst="rect">
            <a:avLst/>
          </a:prstGeom>
        </p:spPr>
        <p:txBody>
          <a:bodyPr wrap="square">
            <a:spAutoFit/>
          </a:bodyPr>
          <a:lstStyle/>
          <a:p>
            <a:r>
              <a:rPr lang="en-US" altLang="zh-CN" sz="2400" dirty="0" smtClean="0">
                <a:latin typeface="宋体" panose="02010600030101010101" pitchFamily="2" charset="-122"/>
                <a:ea typeface="宋体" panose="02010600030101010101" pitchFamily="2" charset="-122"/>
                <a:cs typeface="+mj-cs"/>
              </a:rPr>
              <a:t>2.</a:t>
            </a:r>
            <a:r>
              <a:rPr lang="zh-CN" altLang="en-US" sz="2400" dirty="0" smtClean="0">
                <a:latin typeface="宋体" panose="02010600030101010101" pitchFamily="2" charset="-122"/>
                <a:ea typeface="宋体" panose="02010600030101010101" pitchFamily="2" charset="-122"/>
                <a:cs typeface="+mj-cs"/>
              </a:rPr>
              <a:t>锅炉房</a:t>
            </a:r>
            <a:r>
              <a:rPr lang="en-US" altLang="zh-CN" sz="2400" dirty="0" smtClean="0">
                <a:latin typeface="宋体" panose="02010600030101010101" pitchFamily="2" charset="-122"/>
                <a:ea typeface="宋体" panose="02010600030101010101" pitchFamily="2" charset="-122"/>
                <a:cs typeface="+mj-cs"/>
              </a:rPr>
              <a:t>-</a:t>
            </a:r>
            <a:r>
              <a:rPr lang="zh-CN" altLang="en-US" sz="2400" dirty="0" smtClean="0">
                <a:latin typeface="宋体" panose="02010600030101010101" pitchFamily="2" charset="-122"/>
                <a:ea typeface="宋体" panose="02010600030101010101" pitchFamily="2" charset="-122"/>
                <a:cs typeface="+mj-cs"/>
              </a:rPr>
              <a:t>锅炉类型说明</a:t>
            </a:r>
            <a:endParaRPr lang="zh-CN" altLang="en-US" sz="2400" dirty="0">
              <a:latin typeface="宋体" panose="02010600030101010101" pitchFamily="2" charset="-122"/>
              <a:ea typeface="宋体" panose="02010600030101010101" pitchFamily="2" charset="-122"/>
              <a:cs typeface="+mj-cs"/>
            </a:endParaRPr>
          </a:p>
        </p:txBody>
      </p:sp>
      <p:sp>
        <p:nvSpPr>
          <p:cNvPr id="3" name="矩形 2"/>
          <p:cNvSpPr/>
          <p:nvPr/>
        </p:nvSpPr>
        <p:spPr>
          <a:xfrm>
            <a:off x="878378" y="1443427"/>
            <a:ext cx="7924800" cy="1938992"/>
          </a:xfrm>
          <a:prstGeom prst="rect">
            <a:avLst/>
          </a:prstGeom>
        </p:spPr>
        <p:txBody>
          <a:bodyPr wrap="square">
            <a:spAutoFit/>
          </a:bodyPr>
          <a:lstStyle/>
          <a:p>
            <a:r>
              <a:rPr lang="en-US" altLang="zh-CN" sz="2400" kern="0" dirty="0" smtClean="0">
                <a:latin typeface="宋体" panose="02010600030101010101" pitchFamily="2" charset="-122"/>
                <a:ea typeface="宋体" panose="02010600030101010101" pitchFamily="2" charset="-122"/>
                <a:cs typeface="宋体" panose="02010600030101010101" pitchFamily="2" charset="-122"/>
              </a:rPr>
              <a:t>    </a:t>
            </a:r>
            <a:r>
              <a:rPr lang="zh-CN" altLang="zh-CN" sz="2400" kern="0" dirty="0" smtClean="0">
                <a:latin typeface="宋体" panose="02010600030101010101" pitchFamily="2" charset="-122"/>
                <a:ea typeface="宋体" panose="02010600030101010101" pitchFamily="2" charset="-122"/>
                <a:cs typeface="宋体" panose="02010600030101010101" pitchFamily="2" charset="-122"/>
              </a:rPr>
              <a:t>按照</a:t>
            </a:r>
            <a:r>
              <a:rPr lang="zh-CN" altLang="zh-CN" sz="2400" kern="0" dirty="0">
                <a:latin typeface="宋体" panose="02010600030101010101" pitchFamily="2" charset="-122"/>
                <a:ea typeface="宋体" panose="02010600030101010101" pitchFamily="2" charset="-122"/>
                <a:cs typeface="宋体" panose="02010600030101010101" pitchFamily="2" charset="-122"/>
              </a:rPr>
              <a:t>供暖和服务的对象大小可以分为以下</a:t>
            </a:r>
            <a:r>
              <a:rPr lang="en-US" altLang="zh-CN" sz="2400" kern="0" dirty="0">
                <a:latin typeface="宋体" panose="02010600030101010101" pitchFamily="2" charset="-122"/>
                <a:ea typeface="宋体" panose="02010600030101010101" pitchFamily="2" charset="-122"/>
                <a:cs typeface="宋体" panose="02010600030101010101" pitchFamily="2" charset="-122"/>
              </a:rPr>
              <a:t>3</a:t>
            </a:r>
            <a:r>
              <a:rPr lang="zh-CN" altLang="zh-CN" sz="2400" kern="0" dirty="0">
                <a:latin typeface="宋体" panose="02010600030101010101" pitchFamily="2" charset="-122"/>
                <a:ea typeface="宋体" panose="02010600030101010101" pitchFamily="2" charset="-122"/>
                <a:cs typeface="宋体" panose="02010600030101010101" pitchFamily="2" charset="-122"/>
              </a:rPr>
              <a:t>类：</a:t>
            </a:r>
            <a:r>
              <a:rPr lang="en-US" altLang="zh-CN" sz="2400" kern="0" dirty="0" err="1">
                <a:latin typeface="宋体" panose="02010600030101010101" pitchFamily="2" charset="-122"/>
                <a:ea typeface="宋体" panose="02010600030101010101" pitchFamily="2" charset="-122"/>
                <a:cs typeface="宋体" panose="02010600030101010101" pitchFamily="2" charset="-122"/>
                <a:hlinkClick r:id="rId2"/>
              </a:rPr>
              <a:t>家用锅炉</a:t>
            </a:r>
            <a:r>
              <a:rPr lang="zh-CN" altLang="zh-CN" sz="2400" kern="0" dirty="0">
                <a:latin typeface="宋体" panose="02010600030101010101" pitchFamily="2" charset="-122"/>
                <a:ea typeface="宋体" panose="02010600030101010101" pitchFamily="2" charset="-122"/>
                <a:cs typeface="宋体" panose="02010600030101010101" pitchFamily="2" charset="-122"/>
              </a:rPr>
              <a:t>主要有</a:t>
            </a:r>
            <a:r>
              <a:rPr lang="en-US" altLang="zh-CN" sz="2400" kern="0" dirty="0" err="1">
                <a:latin typeface="宋体" panose="02010600030101010101" pitchFamily="2" charset="-122"/>
                <a:ea typeface="宋体" panose="02010600030101010101" pitchFamily="2" charset="-122"/>
                <a:cs typeface="宋体" panose="02010600030101010101" pitchFamily="2" charset="-122"/>
                <a:hlinkClick r:id="rId3"/>
              </a:rPr>
              <a:t>电锅炉</a:t>
            </a:r>
            <a:r>
              <a:rPr lang="zh-CN" altLang="zh-CN" sz="2400" kern="0" dirty="0">
                <a:latin typeface="宋体" panose="02010600030101010101" pitchFamily="2" charset="-122"/>
                <a:ea typeface="宋体" panose="02010600030101010101" pitchFamily="2" charset="-122"/>
                <a:cs typeface="宋体" panose="02010600030101010101" pitchFamily="2" charset="-122"/>
              </a:rPr>
              <a:t>（</a:t>
            </a:r>
            <a:r>
              <a:rPr lang="en-US" altLang="zh-CN" sz="2400" kern="0" dirty="0" err="1">
                <a:latin typeface="宋体" panose="02010600030101010101" pitchFamily="2" charset="-122"/>
                <a:ea typeface="宋体" panose="02010600030101010101" pitchFamily="2" charset="-122"/>
                <a:cs typeface="宋体" panose="02010600030101010101" pitchFamily="2" charset="-122"/>
                <a:hlinkClick r:id="rId4"/>
              </a:rPr>
              <a:t>电热水锅炉</a:t>
            </a:r>
            <a:r>
              <a:rPr lang="zh-CN" altLang="zh-CN" sz="2400" kern="0" dirty="0">
                <a:latin typeface="宋体" panose="02010600030101010101" pitchFamily="2" charset="-122"/>
                <a:ea typeface="宋体" panose="02010600030101010101" pitchFamily="2" charset="-122"/>
                <a:cs typeface="宋体" panose="02010600030101010101" pitchFamily="2" charset="-122"/>
              </a:rPr>
              <a:t>）、小型</a:t>
            </a:r>
            <a:r>
              <a:rPr lang="en-US" altLang="zh-CN" sz="2400" kern="0" dirty="0" err="1">
                <a:latin typeface="宋体" panose="02010600030101010101" pitchFamily="2" charset="-122"/>
                <a:ea typeface="宋体" panose="02010600030101010101" pitchFamily="2" charset="-122"/>
                <a:cs typeface="宋体" panose="02010600030101010101" pitchFamily="2" charset="-122"/>
                <a:hlinkClick r:id="rId5"/>
              </a:rPr>
              <a:t>燃气锅炉</a:t>
            </a:r>
            <a:r>
              <a:rPr lang="zh-CN" altLang="zh-CN" sz="2400" kern="0" dirty="0">
                <a:latin typeface="宋体" panose="02010600030101010101" pitchFamily="2" charset="-122"/>
                <a:ea typeface="宋体" panose="02010600030101010101" pitchFamily="2" charset="-122"/>
                <a:cs typeface="宋体" panose="02010600030101010101" pitchFamily="2" charset="-122"/>
              </a:rPr>
              <a:t>、</a:t>
            </a:r>
            <a:r>
              <a:rPr lang="en-US" altLang="zh-CN" sz="2400" kern="0" dirty="0" err="1">
                <a:latin typeface="宋体" panose="02010600030101010101" pitchFamily="2" charset="-122"/>
                <a:ea typeface="宋体" panose="02010600030101010101" pitchFamily="2" charset="-122"/>
                <a:cs typeface="宋体" panose="02010600030101010101" pitchFamily="2" charset="-122"/>
                <a:hlinkClick r:id="rId6"/>
              </a:rPr>
              <a:t>壁挂炉</a:t>
            </a:r>
            <a:r>
              <a:rPr lang="zh-CN" altLang="zh-CN" sz="2400" kern="0" dirty="0">
                <a:latin typeface="宋体" panose="02010600030101010101" pitchFamily="2" charset="-122"/>
                <a:ea typeface="宋体" panose="02010600030101010101" pitchFamily="2" charset="-122"/>
                <a:cs typeface="宋体" panose="02010600030101010101" pitchFamily="2" charset="-122"/>
              </a:rPr>
              <a:t>等；小区、医院、公司等集中供暖锅炉主要有燃气锅炉、</a:t>
            </a:r>
            <a:r>
              <a:rPr lang="en-US" altLang="zh-CN" sz="2400" kern="0" dirty="0" err="1">
                <a:latin typeface="宋体" panose="02010600030101010101" pitchFamily="2" charset="-122"/>
                <a:ea typeface="宋体" panose="02010600030101010101" pitchFamily="2" charset="-122"/>
                <a:cs typeface="宋体" panose="02010600030101010101" pitchFamily="2" charset="-122"/>
                <a:hlinkClick r:id="rId7"/>
              </a:rPr>
              <a:t>蒸汽锅炉</a:t>
            </a:r>
            <a:r>
              <a:rPr lang="zh-CN" altLang="zh-CN" sz="2400" kern="0" dirty="0">
                <a:latin typeface="宋体" panose="02010600030101010101" pitchFamily="2" charset="-122"/>
                <a:ea typeface="宋体" panose="02010600030101010101" pitchFamily="2" charset="-122"/>
                <a:cs typeface="宋体" panose="02010600030101010101" pitchFamily="2" charset="-122"/>
              </a:rPr>
              <a:t>；大型供暖单位有</a:t>
            </a:r>
            <a:r>
              <a:rPr lang="en-US" altLang="zh-CN" sz="2400" kern="0" dirty="0" err="1">
                <a:latin typeface="宋体" panose="02010600030101010101" pitchFamily="2" charset="-122"/>
                <a:ea typeface="宋体" panose="02010600030101010101" pitchFamily="2" charset="-122"/>
                <a:cs typeface="宋体" panose="02010600030101010101" pitchFamily="2" charset="-122"/>
                <a:hlinkClick r:id="rId8"/>
              </a:rPr>
              <a:t>燃煤锅炉</a:t>
            </a:r>
            <a:r>
              <a:rPr lang="zh-CN" altLang="zh-CN" sz="2400" kern="0" dirty="0">
                <a:latin typeface="宋体" panose="02010600030101010101" pitchFamily="2" charset="-122"/>
                <a:ea typeface="宋体" panose="02010600030101010101" pitchFamily="2" charset="-122"/>
                <a:cs typeface="宋体" panose="02010600030101010101" pitchFamily="2" charset="-122"/>
              </a:rPr>
              <a:t>、</a:t>
            </a:r>
            <a:r>
              <a:rPr lang="en-US" altLang="zh-CN" sz="2400" kern="0" dirty="0" err="1">
                <a:latin typeface="宋体" panose="02010600030101010101" pitchFamily="2" charset="-122"/>
                <a:ea typeface="宋体" panose="02010600030101010101" pitchFamily="2" charset="-122"/>
                <a:cs typeface="宋体" panose="02010600030101010101" pitchFamily="2" charset="-122"/>
                <a:hlinkClick r:id="rId9"/>
              </a:rPr>
              <a:t>燃油锅炉</a:t>
            </a:r>
            <a:r>
              <a:rPr lang="zh-CN" altLang="zh-CN" sz="2400" kern="0" dirty="0">
                <a:latin typeface="宋体" panose="02010600030101010101" pitchFamily="2" charset="-122"/>
                <a:ea typeface="宋体" panose="02010600030101010101" pitchFamily="2" charset="-122"/>
                <a:cs typeface="宋体" panose="02010600030101010101" pitchFamily="2" charset="-122"/>
              </a:rPr>
              <a:t>、</a:t>
            </a:r>
            <a:r>
              <a:rPr lang="en-US" altLang="zh-CN" sz="2400" kern="0" dirty="0" err="1">
                <a:latin typeface="宋体" panose="02010600030101010101" pitchFamily="2" charset="-122"/>
                <a:ea typeface="宋体" panose="02010600030101010101" pitchFamily="2" charset="-122"/>
                <a:cs typeface="宋体" panose="02010600030101010101" pitchFamily="2" charset="-122"/>
                <a:hlinkClick r:id="rId5"/>
              </a:rPr>
              <a:t>燃气锅炉</a:t>
            </a:r>
            <a:r>
              <a:rPr lang="zh-CN" altLang="zh-CN" sz="2400" kern="0" dirty="0">
                <a:latin typeface="宋体" panose="02010600030101010101" pitchFamily="2" charset="-122"/>
                <a:ea typeface="宋体" panose="02010600030101010101" pitchFamily="2" charset="-122"/>
                <a:cs typeface="宋体" panose="02010600030101010101" pitchFamily="2" charset="-122"/>
              </a:rPr>
              <a:t>、蒸汽锅炉等。</a:t>
            </a:r>
            <a:endParaRPr lang="zh-CN" altLang="en-US" sz="2400" dirty="0">
              <a:latin typeface="宋体" panose="02010600030101010101" pitchFamily="2" charset="-122"/>
              <a:ea typeface="宋体" panose="02010600030101010101" pitchFamily="2" charset="-122"/>
            </a:endParaRPr>
          </a:p>
        </p:txBody>
      </p:sp>
      <p:sp>
        <p:nvSpPr>
          <p:cNvPr id="5" name="矩形 4"/>
          <p:cNvSpPr/>
          <p:nvPr/>
        </p:nvSpPr>
        <p:spPr>
          <a:xfrm>
            <a:off x="944880" y="3471732"/>
            <a:ext cx="7700356" cy="2308324"/>
          </a:xfrm>
          <a:prstGeom prst="rect">
            <a:avLst/>
          </a:prstGeom>
        </p:spPr>
        <p:txBody>
          <a:bodyPr wrap="square">
            <a:spAutoFit/>
          </a:bodyPr>
          <a:lstStyle/>
          <a:p>
            <a:r>
              <a:rPr lang="en-US" altLang="zh-CN" sz="2400" kern="0" dirty="0" smtClean="0">
                <a:solidFill>
                  <a:srgbClr val="333333"/>
                </a:solidFill>
                <a:ea typeface="宋体" panose="02010600030101010101" pitchFamily="2" charset="-122"/>
                <a:cs typeface="宋体" panose="02010600030101010101" pitchFamily="2" charset="-122"/>
              </a:rPr>
              <a:t>      </a:t>
            </a:r>
            <a:r>
              <a:rPr lang="zh-CN" altLang="zh-CN" sz="2400" kern="0" dirty="0" smtClean="0">
                <a:solidFill>
                  <a:srgbClr val="333333"/>
                </a:solidFill>
                <a:ea typeface="宋体" panose="02010600030101010101" pitchFamily="2" charset="-122"/>
                <a:cs typeface="宋体" panose="02010600030101010101" pitchFamily="2" charset="-122"/>
              </a:rPr>
              <a:t>锅炉</a:t>
            </a:r>
            <a:r>
              <a:rPr lang="zh-CN" altLang="zh-CN" sz="2400" kern="0" dirty="0">
                <a:solidFill>
                  <a:srgbClr val="333333"/>
                </a:solidFill>
                <a:ea typeface="宋体" panose="02010600030101010101" pitchFamily="2" charset="-122"/>
                <a:cs typeface="宋体" panose="02010600030101010101" pitchFamily="2" charset="-122"/>
              </a:rPr>
              <a:t>是一种供暖、提供工业用途的</a:t>
            </a:r>
            <a:r>
              <a:rPr lang="en-US" altLang="zh-CN" sz="2400" kern="0" dirty="0" err="1">
                <a:solidFill>
                  <a:srgbClr val="136EC2"/>
                </a:solidFill>
                <a:latin typeface="宋体" panose="02010600030101010101" pitchFamily="2" charset="-122"/>
                <a:cs typeface="宋体" panose="02010600030101010101" pitchFamily="2" charset="-122"/>
                <a:hlinkClick r:id="rId10"/>
              </a:rPr>
              <a:t>特种设备</a:t>
            </a:r>
            <a:r>
              <a:rPr lang="zh-CN" altLang="zh-CN" sz="2400" kern="0" dirty="0">
                <a:solidFill>
                  <a:srgbClr val="333333"/>
                </a:solidFill>
                <a:ea typeface="宋体" panose="02010600030101010101" pitchFamily="2" charset="-122"/>
                <a:cs typeface="宋体" panose="02010600030101010101" pitchFamily="2" charset="-122"/>
              </a:rPr>
              <a:t>。在家用供暖方面，主要有提供热水和蒸汽两种，例如家用生活热水、洗浴用水。工业主要提供蒸汽为其他设备提供制冷、动力等服务，例如船舶、机车、矿场等场所。锅炉工作原理比较复杂，主要有</a:t>
            </a:r>
            <a:r>
              <a:rPr lang="en-US" altLang="zh-CN" sz="2400" kern="0" dirty="0" err="1">
                <a:solidFill>
                  <a:srgbClr val="136EC2"/>
                </a:solidFill>
                <a:latin typeface="宋体" panose="02010600030101010101" pitchFamily="2" charset="-122"/>
                <a:cs typeface="宋体" panose="02010600030101010101" pitchFamily="2" charset="-122"/>
                <a:hlinkClick r:id="rId11"/>
              </a:rPr>
              <a:t>燃料系统</a:t>
            </a:r>
            <a:r>
              <a:rPr lang="zh-CN" altLang="zh-CN" sz="2400" kern="0" dirty="0">
                <a:solidFill>
                  <a:srgbClr val="333333"/>
                </a:solidFill>
                <a:ea typeface="宋体" panose="02010600030101010101" pitchFamily="2" charset="-122"/>
                <a:cs typeface="宋体" panose="02010600030101010101" pitchFamily="2" charset="-122"/>
              </a:rPr>
              <a:t>、</a:t>
            </a:r>
            <a:r>
              <a:rPr lang="en-US" altLang="zh-CN" sz="2400" kern="0" dirty="0" err="1">
                <a:solidFill>
                  <a:srgbClr val="136EC2"/>
                </a:solidFill>
                <a:latin typeface="宋体" panose="02010600030101010101" pitchFamily="2" charset="-122"/>
                <a:cs typeface="宋体" panose="02010600030101010101" pitchFamily="2" charset="-122"/>
                <a:hlinkClick r:id="rId12"/>
              </a:rPr>
              <a:t>烟风系统</a:t>
            </a:r>
            <a:r>
              <a:rPr lang="zh-CN" altLang="zh-CN" sz="2400" kern="0" dirty="0">
                <a:solidFill>
                  <a:srgbClr val="333333"/>
                </a:solidFill>
                <a:ea typeface="宋体" panose="02010600030101010101" pitchFamily="2" charset="-122"/>
                <a:cs typeface="宋体" panose="02010600030101010101" pitchFamily="2" charset="-122"/>
              </a:rPr>
              <a:t>、汽水系统等构成。</a:t>
            </a:r>
            <a:endParaRPr lang="zh-CN" altLang="en-US" sz="2400" dirty="0"/>
          </a:p>
        </p:txBody>
      </p:sp>
    </p:spTree>
    <p:extLst>
      <p:ext uri="{BB962C8B-B14F-4D97-AF65-F5344CB8AC3E}">
        <p14:creationId xmlns:p14="http://schemas.microsoft.com/office/powerpoint/2010/main" val="32849142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p:cNvSpPr>
            <a:spLocks noGrp="1"/>
          </p:cNvSpPr>
          <p:nvPr>
            <p:ph type="ctrTitle"/>
          </p:nvPr>
        </p:nvSpPr>
        <p:spPr>
          <a:xfrm>
            <a:off x="653143" y="174171"/>
            <a:ext cx="7866308" cy="515257"/>
          </a:xfrm>
        </p:spPr>
        <p:txBody>
          <a:bodyPr/>
          <a:lstStyle/>
          <a:p>
            <a:pPr algn="l"/>
            <a:r>
              <a:rPr lang="en-US" altLang="zh-CN" sz="2400" dirty="0" smtClean="0">
                <a:solidFill>
                  <a:schemeClr val="tx1"/>
                </a:solidFill>
                <a:latin typeface="宋体" panose="02010600030101010101" pitchFamily="2" charset="-122"/>
                <a:ea typeface="宋体" panose="02010600030101010101" pitchFamily="2" charset="-122"/>
              </a:rPr>
              <a:t> </a:t>
            </a:r>
            <a:r>
              <a:rPr lang="zh-CN" altLang="en-US" sz="2400" dirty="0" smtClean="0">
                <a:solidFill>
                  <a:schemeClr val="tx1"/>
                </a:solidFill>
                <a:latin typeface="宋体" panose="02010600030101010101" pitchFamily="2" charset="-122"/>
                <a:ea typeface="宋体" panose="02010600030101010101" pitchFamily="2" charset="-122"/>
              </a:rPr>
              <a:t>三、热源</a:t>
            </a:r>
            <a:r>
              <a:rPr lang="en-US" altLang="zh-CN" sz="2400" dirty="0" smtClean="0">
                <a:solidFill>
                  <a:schemeClr val="tx1"/>
                </a:solidFill>
                <a:latin typeface="宋体" panose="02010600030101010101" pitchFamily="2" charset="-122"/>
                <a:ea typeface="宋体" panose="02010600030101010101" pitchFamily="2" charset="-122"/>
              </a:rPr>
              <a:t>    </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5" name="矩形 4"/>
          <p:cNvSpPr/>
          <p:nvPr/>
        </p:nvSpPr>
        <p:spPr>
          <a:xfrm>
            <a:off x="2731278" y="5957813"/>
            <a:ext cx="5032147" cy="923330"/>
          </a:xfrm>
          <a:prstGeom prst="rect">
            <a:avLst/>
          </a:prstGeom>
          <a:noFill/>
        </p:spPr>
        <p:txBody>
          <a:bodyPr wrap="none" lIns="91440" tIns="45720" rIns="91440" bIns="45720">
            <a:spAutoFit/>
          </a:bodyPr>
          <a:lstStyle/>
          <a:p>
            <a:pPr algn="ctr"/>
            <a:r>
              <a:rPr lang="zh-CN" alt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燃煤</a:t>
            </a:r>
            <a:r>
              <a:rPr lang="zh-CN" altLang="en-US" sz="54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锅炉房</a:t>
            </a:r>
            <a:r>
              <a:rPr lang="zh-CN" altLang="en-US" sz="54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供热</a:t>
            </a:r>
            <a:endParaRPr lang="zh-CN" alt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354" y="1151093"/>
            <a:ext cx="8459189" cy="4911725"/>
          </a:xfrm>
          <a:prstGeom prst="rect">
            <a:avLst/>
          </a:prstGeom>
        </p:spPr>
      </p:pic>
      <p:sp>
        <p:nvSpPr>
          <p:cNvPr id="7" name="矩形 6"/>
          <p:cNvSpPr/>
          <p:nvPr/>
        </p:nvSpPr>
        <p:spPr>
          <a:xfrm>
            <a:off x="653143" y="689428"/>
            <a:ext cx="8788400" cy="461665"/>
          </a:xfrm>
          <a:prstGeom prst="rect">
            <a:avLst/>
          </a:prstGeom>
        </p:spPr>
        <p:txBody>
          <a:bodyPr wrap="square">
            <a:spAutoFit/>
          </a:bodyPr>
          <a:lstStyle/>
          <a:p>
            <a:r>
              <a:rPr lang="en-US" altLang="zh-CN" sz="2400" dirty="0" smtClean="0">
                <a:latin typeface="宋体" panose="02010600030101010101" pitchFamily="2" charset="-122"/>
                <a:ea typeface="宋体" panose="02010600030101010101" pitchFamily="2" charset="-122"/>
                <a:cs typeface="+mj-cs"/>
              </a:rPr>
              <a:t>2.</a:t>
            </a:r>
            <a:r>
              <a:rPr lang="zh-CN" altLang="en-US" sz="2400" dirty="0" smtClean="0">
                <a:latin typeface="宋体" panose="02010600030101010101" pitchFamily="2" charset="-122"/>
                <a:ea typeface="宋体" panose="02010600030101010101" pitchFamily="2" charset="-122"/>
                <a:cs typeface="+mj-cs"/>
              </a:rPr>
              <a:t>锅炉房</a:t>
            </a:r>
            <a:endParaRPr lang="zh-CN" altLang="en-US" sz="2400" dirty="0">
              <a:latin typeface="宋体" panose="02010600030101010101" pitchFamily="2" charset="-122"/>
              <a:ea typeface="宋体" panose="02010600030101010101" pitchFamily="2" charset="-122"/>
              <a:cs typeface="+mj-cs"/>
            </a:endParaRPr>
          </a:p>
        </p:txBody>
      </p:sp>
    </p:spTree>
    <p:extLst>
      <p:ext uri="{BB962C8B-B14F-4D97-AF65-F5344CB8AC3E}">
        <p14:creationId xmlns:p14="http://schemas.microsoft.com/office/powerpoint/2010/main" val="10368415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p:cNvSpPr>
            <a:spLocks noGrp="1"/>
          </p:cNvSpPr>
          <p:nvPr>
            <p:ph type="ctrTitle"/>
          </p:nvPr>
        </p:nvSpPr>
        <p:spPr>
          <a:xfrm>
            <a:off x="653143" y="174171"/>
            <a:ext cx="7866308" cy="515257"/>
          </a:xfrm>
        </p:spPr>
        <p:txBody>
          <a:bodyPr/>
          <a:lstStyle/>
          <a:p>
            <a:pPr algn="l"/>
            <a:r>
              <a:rPr lang="en-US" altLang="zh-CN" sz="2400" dirty="0" smtClean="0">
                <a:solidFill>
                  <a:schemeClr val="tx1"/>
                </a:solidFill>
                <a:latin typeface="宋体" panose="02010600030101010101" pitchFamily="2" charset="-122"/>
                <a:ea typeface="宋体" panose="02010600030101010101" pitchFamily="2" charset="-122"/>
              </a:rPr>
              <a:t> </a:t>
            </a:r>
            <a:r>
              <a:rPr lang="zh-CN" altLang="en-US" sz="2400" dirty="0" smtClean="0">
                <a:solidFill>
                  <a:schemeClr val="tx1"/>
                </a:solidFill>
                <a:latin typeface="宋体" panose="02010600030101010101" pitchFamily="2" charset="-122"/>
                <a:ea typeface="宋体" panose="02010600030101010101" pitchFamily="2" charset="-122"/>
              </a:rPr>
              <a:t>三、热源</a:t>
            </a:r>
            <a:r>
              <a:rPr lang="en-US" altLang="zh-CN" sz="2400" dirty="0" smtClean="0">
                <a:solidFill>
                  <a:schemeClr val="tx1"/>
                </a:solidFill>
                <a:latin typeface="宋体" panose="02010600030101010101" pitchFamily="2" charset="-122"/>
                <a:ea typeface="宋体" panose="02010600030101010101" pitchFamily="2" charset="-122"/>
              </a:rPr>
              <a:t>    </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6" name="矩形 5"/>
          <p:cNvSpPr/>
          <p:nvPr/>
        </p:nvSpPr>
        <p:spPr>
          <a:xfrm>
            <a:off x="653143" y="689428"/>
            <a:ext cx="8788400" cy="461665"/>
          </a:xfrm>
          <a:prstGeom prst="rect">
            <a:avLst/>
          </a:prstGeom>
        </p:spPr>
        <p:txBody>
          <a:bodyPr wrap="square">
            <a:spAutoFit/>
          </a:bodyPr>
          <a:lstStyle/>
          <a:p>
            <a:r>
              <a:rPr lang="en-US" altLang="zh-CN" sz="2400" dirty="0" smtClean="0">
                <a:latin typeface="宋体" panose="02010600030101010101" pitchFamily="2" charset="-122"/>
                <a:ea typeface="宋体" panose="02010600030101010101" pitchFamily="2" charset="-122"/>
                <a:cs typeface="+mj-cs"/>
              </a:rPr>
              <a:t>2.</a:t>
            </a:r>
            <a:r>
              <a:rPr lang="zh-CN" altLang="en-US" sz="2400" dirty="0" smtClean="0">
                <a:latin typeface="宋体" panose="02010600030101010101" pitchFamily="2" charset="-122"/>
                <a:ea typeface="宋体" panose="02010600030101010101" pitchFamily="2" charset="-122"/>
                <a:cs typeface="+mj-cs"/>
              </a:rPr>
              <a:t>锅炉房</a:t>
            </a:r>
            <a:r>
              <a:rPr lang="en-US" altLang="zh-CN" sz="2400" dirty="0" smtClean="0">
                <a:latin typeface="宋体" panose="02010600030101010101" pitchFamily="2" charset="-122"/>
                <a:ea typeface="宋体" panose="02010600030101010101" pitchFamily="2" charset="-122"/>
                <a:cs typeface="+mj-cs"/>
              </a:rPr>
              <a:t>-</a:t>
            </a:r>
            <a:r>
              <a:rPr lang="zh-CN" altLang="en-US" sz="2400" dirty="0" smtClean="0">
                <a:latin typeface="宋体" panose="02010600030101010101" pitchFamily="2" charset="-122"/>
                <a:ea typeface="宋体" panose="02010600030101010101" pitchFamily="2" charset="-122"/>
                <a:cs typeface="+mj-cs"/>
              </a:rPr>
              <a:t>燃煤锅炉</a:t>
            </a:r>
            <a:r>
              <a:rPr lang="en-US" altLang="zh-CN" sz="2400" dirty="0" smtClean="0">
                <a:latin typeface="宋体" panose="02010600030101010101" pitchFamily="2" charset="-122"/>
                <a:ea typeface="宋体" panose="02010600030101010101" pitchFamily="2" charset="-122"/>
                <a:cs typeface="+mj-cs"/>
              </a:rPr>
              <a:t>-</a:t>
            </a:r>
            <a:r>
              <a:rPr lang="zh-CN" altLang="en-US" sz="2400" dirty="0" smtClean="0">
                <a:latin typeface="宋体" panose="02010600030101010101" pitchFamily="2" charset="-122"/>
                <a:ea typeface="宋体" panose="02010600030101010101" pitchFamily="2" charset="-122"/>
                <a:cs typeface="+mj-cs"/>
              </a:rPr>
              <a:t>燃料系统</a:t>
            </a:r>
            <a:endParaRPr lang="zh-CN" altLang="en-US" sz="2400" dirty="0">
              <a:latin typeface="宋体" panose="02010600030101010101" pitchFamily="2" charset="-122"/>
              <a:ea typeface="宋体" panose="02010600030101010101" pitchFamily="2" charset="-122"/>
              <a:cs typeface="+mj-cs"/>
            </a:endParaRPr>
          </a:p>
        </p:txBody>
      </p:sp>
      <p:sp>
        <p:nvSpPr>
          <p:cNvPr id="3" name="矩形 2"/>
          <p:cNvSpPr/>
          <p:nvPr/>
        </p:nvSpPr>
        <p:spPr>
          <a:xfrm>
            <a:off x="861752" y="1204685"/>
            <a:ext cx="8972204" cy="4893647"/>
          </a:xfrm>
          <a:prstGeom prst="rect">
            <a:avLst/>
          </a:prstGeom>
        </p:spPr>
        <p:txBody>
          <a:bodyPr wrap="square">
            <a:spAutoFit/>
          </a:bodyPr>
          <a:lstStyle/>
          <a:p>
            <a:r>
              <a:rPr lang="en-US" altLang="zh-CN" sz="2400" dirty="0" smtClean="0">
                <a:latin typeface="宋体" panose="02010600030101010101" pitchFamily="2" charset="-122"/>
                <a:ea typeface="宋体" panose="02010600030101010101" pitchFamily="2" charset="-122"/>
              </a:rPr>
              <a:t>     </a:t>
            </a:r>
            <a:r>
              <a:rPr lang="zh-CN" altLang="zh-CN" sz="2400" dirty="0" smtClean="0">
                <a:latin typeface="宋体" panose="02010600030101010101" pitchFamily="2" charset="-122"/>
                <a:ea typeface="宋体" panose="02010600030101010101" pitchFamily="2" charset="-122"/>
              </a:rPr>
              <a:t>我国</a:t>
            </a:r>
            <a:r>
              <a:rPr lang="zh-CN" altLang="zh-CN" sz="2400" dirty="0">
                <a:latin typeface="宋体" panose="02010600030101010101" pitchFamily="2" charset="-122"/>
                <a:ea typeface="宋体" panose="02010600030101010101" pitchFamily="2" charset="-122"/>
              </a:rPr>
              <a:t>锅炉燃用的燃料主要是煤。一般大型锅炉和电站锅炉常燃用煤粉，因此要有一套将原煤磨制成煤粉的制粉系统。系统，经原煤仓落下的煤由给煤机送入磨煤机磨碎。在磨煤过程中同时对煤进行干燥，干燥介质通常用热空气。冷空气由送风机送入空气预热器，在这里吸收排烟的热量成为热空气。热空气的一部分经排粉机 升高压头后进入磨煤机，在对煤进行加热与干燥的同时携带磨好的煤粉离开磨煤机，可见这一部分热空气除作为干燥介质外，还起输送煤粉的作用，通常把这部分热空气叫作一次风。在直吹系统中，气粉混合物从磨煤机出来后，经煤粉管道直接送入燃烧器，并由燃烧器喷入炉膛燃烧。需要指出的是，在中间储仓式制粉系统中，一次风携带煤粉进入煤粉分离器，在那里煤粉从气流中分离出来贮存在煤粉仓中，根据负荷需要通过给粉机从煤粉仓中向燃烧器供给适量煤粉。</a:t>
            </a:r>
            <a:endParaRPr lang="zh-CN" altLang="en-US"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510906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847462" y="228599"/>
            <a:ext cx="8819052" cy="1497931"/>
          </a:xfrm>
        </p:spPr>
        <p:style>
          <a:lnRef idx="2">
            <a:schemeClr val="accent1"/>
          </a:lnRef>
          <a:fillRef idx="1">
            <a:schemeClr val="lt1"/>
          </a:fillRef>
          <a:effectRef idx="0">
            <a:schemeClr val="accent1"/>
          </a:effectRef>
          <a:fontRef idx="minor">
            <a:schemeClr val="dk1"/>
          </a:fontRef>
        </p:style>
        <p:txBody>
          <a:bodyPr/>
          <a:lstStyle/>
          <a:p>
            <a:pPr algn="l"/>
            <a:r>
              <a:rPr lang="zh-CN" altLang="en-US" sz="3600" dirty="0" smtClean="0">
                <a:solidFill>
                  <a:schemeClr val="tx1"/>
                </a:solidFill>
                <a:latin typeface="宋体" panose="02010600030101010101" pitchFamily="2" charset="-122"/>
                <a:ea typeface="宋体" panose="02010600030101010101" pitchFamily="2" charset="-122"/>
              </a:rPr>
              <a:t>二、</a:t>
            </a:r>
            <a:r>
              <a:rPr lang="zh-CN" altLang="zh-CN" sz="3600" dirty="0" smtClean="0">
                <a:solidFill>
                  <a:schemeClr val="tx1"/>
                </a:solidFill>
                <a:latin typeface="宋体" panose="02010600030101010101" pitchFamily="2" charset="-122"/>
                <a:ea typeface="宋体" panose="02010600030101010101" pitchFamily="2" charset="-122"/>
              </a:rPr>
              <a:t>城市供热系统</a:t>
            </a:r>
            <a:r>
              <a:rPr lang="zh-CN" altLang="zh-CN" sz="3600" dirty="0">
                <a:solidFill>
                  <a:schemeClr val="tx1"/>
                </a:solidFill>
                <a:latin typeface="宋体" panose="02010600030101010101" pitchFamily="2" charset="-122"/>
                <a:ea typeface="宋体" panose="02010600030101010101" pitchFamily="2" charset="-122"/>
              </a:rPr>
              <a:t>可按下列方式进行分类：</a:t>
            </a:r>
            <a:br>
              <a:rPr lang="zh-CN" altLang="zh-CN" sz="3600" dirty="0">
                <a:solidFill>
                  <a:schemeClr val="tx1"/>
                </a:solidFill>
                <a:latin typeface="宋体" panose="02010600030101010101" pitchFamily="2" charset="-122"/>
                <a:ea typeface="宋体" panose="02010600030101010101" pitchFamily="2" charset="-122"/>
              </a:rPr>
            </a:br>
            <a:r>
              <a:rPr lang="en-US" altLang="zh-CN" sz="3600" dirty="0" smtClean="0">
                <a:solidFill>
                  <a:schemeClr val="tx1"/>
                </a:solidFill>
                <a:latin typeface="宋体" panose="02010600030101010101" pitchFamily="2" charset="-122"/>
                <a:ea typeface="宋体" panose="02010600030101010101" pitchFamily="2" charset="-122"/>
              </a:rPr>
              <a:t>1</a:t>
            </a:r>
            <a:r>
              <a:rPr lang="zh-CN" altLang="en-US" sz="3600" dirty="0" smtClean="0">
                <a:solidFill>
                  <a:schemeClr val="tx1"/>
                </a:solidFill>
                <a:latin typeface="宋体" panose="02010600030101010101" pitchFamily="2" charset="-122"/>
                <a:ea typeface="宋体" panose="02010600030101010101" pitchFamily="2" charset="-122"/>
              </a:rPr>
              <a:t>、</a:t>
            </a:r>
            <a:r>
              <a:rPr lang="zh-CN" altLang="zh-CN" sz="2400" dirty="0" smtClean="0">
                <a:solidFill>
                  <a:schemeClr val="tx1"/>
                </a:solidFill>
                <a:latin typeface="宋体" panose="02010600030101010101" pitchFamily="2" charset="-122"/>
                <a:ea typeface="宋体" panose="02010600030101010101" pitchFamily="2" charset="-122"/>
              </a:rPr>
              <a:t>按</a:t>
            </a:r>
            <a:r>
              <a:rPr lang="zh-CN" altLang="zh-CN" sz="2400" dirty="0">
                <a:solidFill>
                  <a:schemeClr val="tx1"/>
                </a:solidFill>
                <a:latin typeface="宋体" panose="02010600030101010101" pitchFamily="2" charset="-122"/>
                <a:ea typeface="宋体" panose="02010600030101010101" pitchFamily="2" charset="-122"/>
              </a:rPr>
              <a:t>热媒不同，分为热水供热系统</a:t>
            </a:r>
            <a:r>
              <a:rPr lang="zh-CN" altLang="zh-CN" sz="2400" dirty="0" smtClean="0">
                <a:solidFill>
                  <a:schemeClr val="tx1"/>
                </a:solidFill>
                <a:latin typeface="宋体" panose="02010600030101010101" pitchFamily="2" charset="-122"/>
                <a:ea typeface="宋体" panose="02010600030101010101" pitchFamily="2" charset="-122"/>
              </a:rPr>
              <a:t>和</a:t>
            </a:r>
            <a:r>
              <a:rPr lang="zh-CN" altLang="en-US" sz="2400" dirty="0" smtClean="0">
                <a:solidFill>
                  <a:schemeClr val="tx1"/>
                </a:solidFill>
                <a:latin typeface="宋体" panose="02010600030101010101" pitchFamily="2" charset="-122"/>
                <a:ea typeface="宋体" panose="02010600030101010101" pitchFamily="2" charset="-122"/>
              </a:rPr>
              <a:t>蒸汽</a:t>
            </a:r>
            <a:r>
              <a:rPr lang="zh-CN" altLang="zh-CN" sz="2400" dirty="0" smtClean="0">
                <a:solidFill>
                  <a:schemeClr val="tx1"/>
                </a:solidFill>
                <a:latin typeface="宋体" panose="02010600030101010101" pitchFamily="2" charset="-122"/>
                <a:ea typeface="宋体" panose="02010600030101010101" pitchFamily="2" charset="-122"/>
              </a:rPr>
              <a:t>供热</a:t>
            </a:r>
            <a:r>
              <a:rPr lang="zh-CN" altLang="zh-CN" sz="2400" dirty="0">
                <a:solidFill>
                  <a:schemeClr val="tx1"/>
                </a:solidFill>
                <a:latin typeface="宋体" panose="02010600030101010101" pitchFamily="2" charset="-122"/>
                <a:ea typeface="宋体" panose="02010600030101010101" pitchFamily="2" charset="-122"/>
              </a:rPr>
              <a:t>系统</a:t>
            </a:r>
            <a:r>
              <a:rPr lang="zh-CN" altLang="zh-CN" sz="2400" dirty="0" smtClean="0">
                <a:solidFill>
                  <a:schemeClr val="tx1"/>
                </a:solidFill>
                <a:latin typeface="宋体" panose="02010600030101010101" pitchFamily="2" charset="-122"/>
                <a:ea typeface="宋体" panose="02010600030101010101" pitchFamily="2" charset="-122"/>
              </a:rPr>
              <a:t>。</a:t>
            </a:r>
            <a:r>
              <a:rPr lang="en-US" altLang="zh-CN" sz="2400" dirty="0" smtClean="0">
                <a:solidFill>
                  <a:schemeClr val="tx1"/>
                </a:solidFill>
                <a:latin typeface="宋体" panose="02010600030101010101" pitchFamily="2" charset="-122"/>
                <a:ea typeface="宋体" panose="02010600030101010101" pitchFamily="2" charset="-122"/>
              </a:rPr>
              <a:t/>
            </a:r>
            <a:br>
              <a:rPr lang="en-US" altLang="zh-CN" sz="2400" dirty="0" smtClean="0">
                <a:solidFill>
                  <a:schemeClr val="tx1"/>
                </a:solidFill>
                <a:latin typeface="宋体" panose="02010600030101010101" pitchFamily="2" charset="-122"/>
                <a:ea typeface="宋体" panose="02010600030101010101" pitchFamily="2" charset="-122"/>
              </a:rPr>
            </a:br>
            <a:endParaRPr lang="zh-CN" altLang="en-US" sz="2400" dirty="0">
              <a:solidFill>
                <a:schemeClr val="tx1"/>
              </a:solidFill>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562" y="1928834"/>
            <a:ext cx="8558864" cy="4862991"/>
          </a:xfrm>
          <a:prstGeom prst="rect">
            <a:avLst/>
          </a:prstGeom>
        </p:spPr>
      </p:pic>
      <p:sp>
        <p:nvSpPr>
          <p:cNvPr id="4" name="文本框 3"/>
          <p:cNvSpPr txBox="1"/>
          <p:nvPr/>
        </p:nvSpPr>
        <p:spPr>
          <a:xfrm>
            <a:off x="2307772" y="1726530"/>
            <a:ext cx="4288971" cy="584775"/>
          </a:xfrm>
          <a:prstGeom prst="rect">
            <a:avLst/>
          </a:prstGeom>
          <a:noFill/>
        </p:spPr>
        <p:txBody>
          <a:bodyPr wrap="square" rtlCol="0">
            <a:spAutoFit/>
          </a:bodyPr>
          <a:lstStyle/>
          <a:p>
            <a:r>
              <a:rPr lang="zh-CN" altLang="en-US" sz="3200" dirty="0" smtClean="0">
                <a:latin typeface="宋体" panose="02010600030101010101" pitchFamily="2" charset="-122"/>
                <a:ea typeface="宋体" panose="02010600030101010101" pitchFamily="2" charset="-122"/>
              </a:rPr>
              <a:t>热水供热系统工艺图</a:t>
            </a:r>
            <a:endParaRPr lang="zh-CN" altLang="en-US" sz="32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02878992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p:cNvSpPr>
            <a:spLocks noGrp="1"/>
          </p:cNvSpPr>
          <p:nvPr>
            <p:ph type="ctrTitle"/>
          </p:nvPr>
        </p:nvSpPr>
        <p:spPr>
          <a:xfrm>
            <a:off x="653143" y="174171"/>
            <a:ext cx="7866308" cy="515257"/>
          </a:xfrm>
        </p:spPr>
        <p:txBody>
          <a:bodyPr/>
          <a:lstStyle/>
          <a:p>
            <a:pPr algn="l"/>
            <a:r>
              <a:rPr lang="en-US" altLang="zh-CN" sz="2400" dirty="0" smtClean="0">
                <a:solidFill>
                  <a:schemeClr val="tx1"/>
                </a:solidFill>
                <a:latin typeface="宋体" panose="02010600030101010101" pitchFamily="2" charset="-122"/>
                <a:ea typeface="宋体" panose="02010600030101010101" pitchFamily="2" charset="-122"/>
              </a:rPr>
              <a:t> </a:t>
            </a:r>
            <a:r>
              <a:rPr lang="zh-CN" altLang="en-US" sz="2400" dirty="0" smtClean="0">
                <a:solidFill>
                  <a:schemeClr val="tx1"/>
                </a:solidFill>
                <a:latin typeface="宋体" panose="02010600030101010101" pitchFamily="2" charset="-122"/>
                <a:ea typeface="宋体" panose="02010600030101010101" pitchFamily="2" charset="-122"/>
              </a:rPr>
              <a:t>三、热源</a:t>
            </a:r>
            <a:r>
              <a:rPr lang="en-US" altLang="zh-CN" sz="2400" dirty="0" smtClean="0">
                <a:solidFill>
                  <a:schemeClr val="tx1"/>
                </a:solidFill>
                <a:latin typeface="宋体" panose="02010600030101010101" pitchFamily="2" charset="-122"/>
                <a:ea typeface="宋体" panose="02010600030101010101" pitchFamily="2" charset="-122"/>
              </a:rPr>
              <a:t>    </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6" name="矩形 5"/>
          <p:cNvSpPr/>
          <p:nvPr/>
        </p:nvSpPr>
        <p:spPr>
          <a:xfrm>
            <a:off x="653143" y="689428"/>
            <a:ext cx="8788400" cy="830997"/>
          </a:xfrm>
          <a:prstGeom prst="rect">
            <a:avLst/>
          </a:prstGeom>
        </p:spPr>
        <p:txBody>
          <a:bodyPr wrap="square">
            <a:spAutoFit/>
          </a:bodyPr>
          <a:lstStyle/>
          <a:p>
            <a:r>
              <a:rPr lang="en-US" altLang="zh-CN" sz="2400" dirty="0" smtClean="0">
                <a:latin typeface="宋体" panose="02010600030101010101" pitchFamily="2" charset="-122"/>
                <a:ea typeface="宋体" panose="02010600030101010101" pitchFamily="2" charset="-122"/>
                <a:cs typeface="+mj-cs"/>
              </a:rPr>
              <a:t>2.</a:t>
            </a:r>
            <a:r>
              <a:rPr lang="zh-CN" altLang="en-US" sz="2400" dirty="0" smtClean="0">
                <a:latin typeface="宋体" panose="02010600030101010101" pitchFamily="2" charset="-122"/>
                <a:ea typeface="宋体" panose="02010600030101010101" pitchFamily="2" charset="-122"/>
                <a:cs typeface="+mj-cs"/>
              </a:rPr>
              <a:t>锅炉房</a:t>
            </a:r>
            <a:r>
              <a:rPr lang="en-US" altLang="zh-CN" sz="2400" dirty="0" smtClean="0">
                <a:latin typeface="宋体" panose="02010600030101010101" pitchFamily="2" charset="-122"/>
                <a:ea typeface="宋体" panose="02010600030101010101" pitchFamily="2" charset="-122"/>
                <a:cs typeface="+mj-cs"/>
              </a:rPr>
              <a:t>-</a:t>
            </a:r>
            <a:r>
              <a:rPr lang="zh-CN" altLang="en-US" sz="2400" dirty="0" smtClean="0">
                <a:latin typeface="宋体" panose="02010600030101010101" pitchFamily="2" charset="-122"/>
                <a:ea typeface="宋体" panose="02010600030101010101" pitchFamily="2" charset="-122"/>
                <a:cs typeface="+mj-cs"/>
              </a:rPr>
              <a:t>燃煤锅炉</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燃料系统</a:t>
            </a:r>
          </a:p>
          <a:p>
            <a:endParaRPr lang="zh-CN" altLang="en-US" sz="2400" dirty="0">
              <a:latin typeface="宋体" panose="02010600030101010101" pitchFamily="2" charset="-122"/>
              <a:ea typeface="宋体" panose="02010600030101010101" pitchFamily="2" charset="-122"/>
              <a:cs typeface="+mj-cs"/>
            </a:endParaRPr>
          </a:p>
        </p:txBody>
      </p:sp>
      <p:sp>
        <p:nvSpPr>
          <p:cNvPr id="3" name="矩形 2"/>
          <p:cNvSpPr/>
          <p:nvPr/>
        </p:nvSpPr>
        <p:spPr>
          <a:xfrm>
            <a:off x="861752" y="1204685"/>
            <a:ext cx="8972204" cy="4524315"/>
          </a:xfrm>
          <a:prstGeom prst="rect">
            <a:avLst/>
          </a:prstGeom>
        </p:spPr>
        <p:txBody>
          <a:bodyPr wrap="square">
            <a:spAutoFit/>
          </a:bodyPr>
          <a:lstStyle/>
          <a:p>
            <a:r>
              <a:rPr lang="en-US" altLang="zh-CN" sz="2400" dirty="0" smtClean="0">
                <a:latin typeface="宋体" panose="02010600030101010101" pitchFamily="2" charset="-122"/>
                <a:ea typeface="宋体" panose="02010600030101010101" pitchFamily="2" charset="-122"/>
              </a:rPr>
              <a:t>    </a:t>
            </a:r>
            <a:r>
              <a:rPr lang="zh-CN" altLang="zh-CN" sz="2400" dirty="0" smtClean="0">
                <a:latin typeface="宋体" panose="02010600030101010101" pitchFamily="2" charset="-122"/>
                <a:ea typeface="宋体" panose="02010600030101010101" pitchFamily="2" charset="-122"/>
              </a:rPr>
              <a:t>从</a:t>
            </a:r>
            <a:r>
              <a:rPr lang="zh-CN" altLang="zh-CN" sz="2400" dirty="0">
                <a:latin typeface="宋体" panose="02010600030101010101" pitchFamily="2" charset="-122"/>
                <a:ea typeface="宋体" panose="02010600030101010101" pitchFamily="2" charset="-122"/>
              </a:rPr>
              <a:t>系统中还可看出，从空气预热器中出来的另一部分热空气，直接经由燃烧器的配风口进入炉膛提供煤粉燃烧所需的空气，这部分热空气叫做二次风。煤粉在炉膛内燃烧释放出大量热量，火焰中心温度大。炉膛内侧铺设有由金属管道组成的水冷管壁，燃烧放出的热量主要以热辐射的形式被水冷壁受热面强烈吸收。但是由于热负荷的限制和炉膛体积的限制，炉膛出口处的烟温一般仍高达左右。为了对这股高温烟气进行利用，烟道里还依次装有过热器（分为几级）、再热器、省煤器和空气预热器等受热面。高温烟气依次流过这些受热面，通过对流、辐射等换热方式向这些受热面放热。从空气预热器出来的排烟温度一般</a:t>
            </a:r>
            <a:r>
              <a:rPr lang="zh-CN" altLang="zh-CN" sz="2400" dirty="0" smtClean="0">
                <a:latin typeface="宋体" panose="02010600030101010101" pitchFamily="2" charset="-122"/>
                <a:ea typeface="宋体" panose="02010600030101010101" pitchFamily="2" charset="-122"/>
              </a:rPr>
              <a:t>在</a:t>
            </a:r>
            <a:r>
              <a:rPr lang="en-US" altLang="zh-CN" sz="2400" dirty="0" smtClean="0">
                <a:latin typeface="宋体" panose="02010600030101010101" pitchFamily="2" charset="-122"/>
                <a:ea typeface="宋体" panose="02010600030101010101" pitchFamily="2" charset="-122"/>
              </a:rPr>
              <a:t>30</a:t>
            </a:r>
            <a:r>
              <a:rPr lang="zh-CN" altLang="en-US" sz="2400" dirty="0" smtClean="0">
                <a:latin typeface="宋体" panose="02010600030101010101" pitchFamily="2" charset="-122"/>
                <a:ea typeface="宋体" panose="02010600030101010101" pitchFamily="2" charset="-122"/>
              </a:rPr>
              <a:t>℃</a:t>
            </a:r>
            <a:r>
              <a:rPr lang="zh-CN" altLang="zh-CN" sz="2400" dirty="0" smtClean="0">
                <a:latin typeface="宋体" panose="02010600030101010101" pitchFamily="2" charset="-122"/>
                <a:ea typeface="宋体" panose="02010600030101010101" pitchFamily="2" charset="-122"/>
              </a:rPr>
              <a:t>左右</a:t>
            </a:r>
            <a:r>
              <a:rPr lang="zh-CN" altLang="zh-CN" sz="2400" dirty="0">
                <a:latin typeface="宋体" panose="02010600030101010101" pitchFamily="2" charset="-122"/>
                <a:ea typeface="宋体" panose="02010600030101010101" pitchFamily="2" charset="-122"/>
              </a:rPr>
              <a:t>。这时的烟气已无法再利用，被送入除尘器进行分离，将烟气携带的绝大部分飞灰除掉，再由引风机引入烟囱，最终排入大气。</a:t>
            </a:r>
            <a:endParaRPr lang="zh-CN" altLang="en-US"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75099538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p:cNvSpPr>
            <a:spLocks noGrp="1"/>
          </p:cNvSpPr>
          <p:nvPr>
            <p:ph type="ctrTitle"/>
          </p:nvPr>
        </p:nvSpPr>
        <p:spPr>
          <a:xfrm>
            <a:off x="653143" y="174171"/>
            <a:ext cx="7866308" cy="515257"/>
          </a:xfrm>
        </p:spPr>
        <p:txBody>
          <a:bodyPr/>
          <a:lstStyle/>
          <a:p>
            <a:pPr algn="l"/>
            <a:r>
              <a:rPr lang="en-US" altLang="zh-CN" sz="2400" dirty="0" smtClean="0">
                <a:solidFill>
                  <a:schemeClr val="tx1"/>
                </a:solidFill>
                <a:latin typeface="宋体" panose="02010600030101010101" pitchFamily="2" charset="-122"/>
                <a:ea typeface="宋体" panose="02010600030101010101" pitchFamily="2" charset="-122"/>
              </a:rPr>
              <a:t> </a:t>
            </a:r>
            <a:r>
              <a:rPr lang="zh-CN" altLang="en-US" sz="2400" dirty="0" smtClean="0">
                <a:solidFill>
                  <a:schemeClr val="tx1"/>
                </a:solidFill>
                <a:latin typeface="宋体" panose="02010600030101010101" pitchFamily="2" charset="-122"/>
                <a:ea typeface="宋体" panose="02010600030101010101" pitchFamily="2" charset="-122"/>
              </a:rPr>
              <a:t>三、热源</a:t>
            </a:r>
            <a:r>
              <a:rPr lang="en-US" altLang="zh-CN" sz="2400" dirty="0" smtClean="0">
                <a:solidFill>
                  <a:schemeClr val="tx1"/>
                </a:solidFill>
                <a:latin typeface="宋体" panose="02010600030101010101" pitchFamily="2" charset="-122"/>
                <a:ea typeface="宋体" panose="02010600030101010101" pitchFamily="2" charset="-122"/>
              </a:rPr>
              <a:t>    </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6" name="矩形 5"/>
          <p:cNvSpPr/>
          <p:nvPr/>
        </p:nvSpPr>
        <p:spPr>
          <a:xfrm>
            <a:off x="653143" y="689428"/>
            <a:ext cx="8788400" cy="830997"/>
          </a:xfrm>
          <a:prstGeom prst="rect">
            <a:avLst/>
          </a:prstGeom>
        </p:spPr>
        <p:txBody>
          <a:bodyPr wrap="square">
            <a:spAutoFit/>
          </a:bodyPr>
          <a:lstStyle/>
          <a:p>
            <a:r>
              <a:rPr lang="en-US" altLang="zh-CN" sz="2400" dirty="0" smtClean="0">
                <a:latin typeface="宋体" panose="02010600030101010101" pitchFamily="2" charset="-122"/>
                <a:ea typeface="宋体" panose="02010600030101010101" pitchFamily="2" charset="-122"/>
                <a:cs typeface="+mj-cs"/>
              </a:rPr>
              <a:t>2.</a:t>
            </a:r>
            <a:r>
              <a:rPr lang="zh-CN" altLang="en-US" sz="2400" dirty="0" smtClean="0">
                <a:latin typeface="宋体" panose="02010600030101010101" pitchFamily="2" charset="-122"/>
                <a:ea typeface="宋体" panose="02010600030101010101" pitchFamily="2" charset="-122"/>
                <a:cs typeface="+mj-cs"/>
              </a:rPr>
              <a:t>锅炉房</a:t>
            </a:r>
            <a:r>
              <a:rPr lang="en-US" altLang="zh-CN" sz="2400" dirty="0" smtClean="0">
                <a:latin typeface="宋体" panose="02010600030101010101" pitchFamily="2" charset="-122"/>
                <a:ea typeface="宋体" panose="02010600030101010101" pitchFamily="2" charset="-122"/>
                <a:cs typeface="+mj-cs"/>
              </a:rPr>
              <a:t>-</a:t>
            </a:r>
            <a:r>
              <a:rPr lang="zh-CN" altLang="en-US" sz="2400" dirty="0" smtClean="0">
                <a:latin typeface="宋体" panose="02010600030101010101" pitchFamily="2" charset="-122"/>
                <a:ea typeface="宋体" panose="02010600030101010101" pitchFamily="2" charset="-122"/>
                <a:cs typeface="+mj-cs"/>
              </a:rPr>
              <a:t>燃煤锅炉</a:t>
            </a:r>
            <a:r>
              <a:rPr lang="en-US" altLang="zh-CN" sz="2400" dirty="0" smtClean="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汽水</a:t>
            </a:r>
            <a:r>
              <a:rPr lang="zh-CN" altLang="en-US" sz="2400" dirty="0" smtClean="0">
                <a:latin typeface="宋体" panose="02010600030101010101" pitchFamily="2" charset="-122"/>
                <a:ea typeface="宋体" panose="02010600030101010101" pitchFamily="2" charset="-122"/>
              </a:rPr>
              <a:t>系统</a:t>
            </a:r>
            <a:endParaRPr lang="zh-CN" altLang="en-US" sz="2400" dirty="0">
              <a:latin typeface="宋体" panose="02010600030101010101" pitchFamily="2" charset="-122"/>
              <a:ea typeface="宋体" panose="02010600030101010101" pitchFamily="2" charset="-122"/>
            </a:endParaRPr>
          </a:p>
          <a:p>
            <a:endParaRPr lang="zh-CN" altLang="en-US" sz="2400" dirty="0">
              <a:latin typeface="宋体" panose="02010600030101010101" pitchFamily="2" charset="-122"/>
              <a:ea typeface="宋体" panose="02010600030101010101" pitchFamily="2" charset="-122"/>
              <a:cs typeface="+mj-cs"/>
            </a:endParaRPr>
          </a:p>
        </p:txBody>
      </p:sp>
      <p:sp>
        <p:nvSpPr>
          <p:cNvPr id="3" name="矩形 2"/>
          <p:cNvSpPr/>
          <p:nvPr/>
        </p:nvSpPr>
        <p:spPr>
          <a:xfrm>
            <a:off x="861752" y="1204685"/>
            <a:ext cx="8972204" cy="4154984"/>
          </a:xfrm>
          <a:prstGeom prst="rect">
            <a:avLst/>
          </a:prstGeom>
        </p:spPr>
        <p:txBody>
          <a:bodyPr wrap="square">
            <a:spAutoFit/>
          </a:bodyPr>
          <a:lstStyle/>
          <a:p>
            <a:r>
              <a:rPr lang="en-US" altLang="zh-CN" sz="2400" dirty="0" smtClean="0">
                <a:latin typeface="宋体" panose="02010600030101010101" pitchFamily="2" charset="-122"/>
                <a:ea typeface="宋体" panose="02010600030101010101" pitchFamily="2" charset="-122"/>
              </a:rPr>
              <a:t>    </a:t>
            </a:r>
            <a:r>
              <a:rPr lang="zh-CN" altLang="zh-CN" sz="2400" dirty="0" smtClean="0">
                <a:latin typeface="宋体" panose="02010600030101010101" pitchFamily="2" charset="-122"/>
                <a:ea typeface="宋体" panose="02010600030101010101" pitchFamily="2" charset="-122"/>
              </a:rPr>
              <a:t>汽水</a:t>
            </a:r>
            <a:r>
              <a:rPr lang="zh-CN" altLang="zh-CN" sz="2400" dirty="0">
                <a:latin typeface="宋体" panose="02010600030101010101" pitchFamily="2" charset="-122"/>
                <a:ea typeface="宋体" panose="02010600030101010101" pitchFamily="2" charset="-122"/>
              </a:rPr>
              <a:t>系统在蒸汽发生的整个过程中，工质在锅炉里要经过三个加热阶段。首先是锅炉给水被加热为饱和水，随后依次被加热为饱和蒸汽和具有一定过热温度的过热蒸汽。这三个过程通常分别在省煤器、水冷壁和过热器受热面中完成。锅炉运行时，给水经过水处理和除氧后，经给水泵升压后流经高压加热器，进入省煤器入口联箱。一般说来，在省煤器中给水被加热为饱和水。但实际上不同的锅炉情况也有不同。比如使用铸铁省煤器的低压小型工业锅炉，一般就不将给水加热为饱和水；而对于中压锅炉则可能要求省煤器出口联箱处的工质有高</a:t>
            </a:r>
            <a:r>
              <a:rPr lang="zh-CN" altLang="zh-CN" sz="2400" dirty="0" smtClean="0">
                <a:latin typeface="宋体" panose="02010600030101010101" pitchFamily="2" charset="-122"/>
                <a:ea typeface="宋体" panose="02010600030101010101" pitchFamily="2" charset="-122"/>
              </a:rPr>
              <a:t>达的</a:t>
            </a:r>
            <a:r>
              <a:rPr lang="zh-CN" altLang="zh-CN" sz="2400" dirty="0">
                <a:latin typeface="宋体" panose="02010600030101010101" pitchFamily="2" charset="-122"/>
                <a:ea typeface="宋体" panose="02010600030101010101" pitchFamily="2" charset="-122"/>
              </a:rPr>
              <a:t>饱和蒸汽含量；对于亚临界压力以上的锅炉又可能会要求省煤器出口联箱的工质是有较大欠焓的未饱和水。</a:t>
            </a:r>
            <a:endParaRPr lang="zh-CN" altLang="en-US"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30100491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p:cNvSpPr>
            <a:spLocks noGrp="1"/>
          </p:cNvSpPr>
          <p:nvPr>
            <p:ph type="ctrTitle"/>
          </p:nvPr>
        </p:nvSpPr>
        <p:spPr>
          <a:xfrm>
            <a:off x="653143" y="174171"/>
            <a:ext cx="7866308" cy="515257"/>
          </a:xfrm>
        </p:spPr>
        <p:txBody>
          <a:bodyPr/>
          <a:lstStyle/>
          <a:p>
            <a:pPr algn="l"/>
            <a:r>
              <a:rPr lang="en-US" altLang="zh-CN" sz="2400" dirty="0" smtClean="0">
                <a:solidFill>
                  <a:schemeClr val="tx1"/>
                </a:solidFill>
                <a:latin typeface="宋体" panose="02010600030101010101" pitchFamily="2" charset="-122"/>
                <a:ea typeface="宋体" panose="02010600030101010101" pitchFamily="2" charset="-122"/>
              </a:rPr>
              <a:t> </a:t>
            </a:r>
            <a:r>
              <a:rPr lang="zh-CN" altLang="en-US" sz="2400" dirty="0" smtClean="0">
                <a:solidFill>
                  <a:schemeClr val="tx1"/>
                </a:solidFill>
                <a:latin typeface="宋体" panose="02010600030101010101" pitchFamily="2" charset="-122"/>
                <a:ea typeface="宋体" panose="02010600030101010101" pitchFamily="2" charset="-122"/>
              </a:rPr>
              <a:t>三、热源</a:t>
            </a:r>
            <a:r>
              <a:rPr lang="en-US" altLang="zh-CN" sz="2400" dirty="0" smtClean="0">
                <a:solidFill>
                  <a:schemeClr val="tx1"/>
                </a:solidFill>
                <a:latin typeface="宋体" panose="02010600030101010101" pitchFamily="2" charset="-122"/>
                <a:ea typeface="宋体" panose="02010600030101010101" pitchFamily="2" charset="-122"/>
              </a:rPr>
              <a:t>    </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6" name="矩形 5"/>
          <p:cNvSpPr/>
          <p:nvPr/>
        </p:nvSpPr>
        <p:spPr>
          <a:xfrm>
            <a:off x="653143" y="689428"/>
            <a:ext cx="8788400" cy="830997"/>
          </a:xfrm>
          <a:prstGeom prst="rect">
            <a:avLst/>
          </a:prstGeom>
        </p:spPr>
        <p:txBody>
          <a:bodyPr wrap="square">
            <a:spAutoFit/>
          </a:bodyPr>
          <a:lstStyle/>
          <a:p>
            <a:r>
              <a:rPr lang="en-US" altLang="zh-CN" sz="2400" dirty="0" smtClean="0">
                <a:latin typeface="宋体" panose="02010600030101010101" pitchFamily="2" charset="-122"/>
                <a:ea typeface="宋体" panose="02010600030101010101" pitchFamily="2" charset="-122"/>
                <a:cs typeface="+mj-cs"/>
              </a:rPr>
              <a:t>2.</a:t>
            </a:r>
            <a:r>
              <a:rPr lang="zh-CN" altLang="en-US" sz="2400" dirty="0" smtClean="0">
                <a:latin typeface="宋体" panose="02010600030101010101" pitchFamily="2" charset="-122"/>
                <a:ea typeface="宋体" panose="02010600030101010101" pitchFamily="2" charset="-122"/>
                <a:cs typeface="+mj-cs"/>
              </a:rPr>
              <a:t>锅炉房</a:t>
            </a:r>
            <a:r>
              <a:rPr lang="en-US" altLang="zh-CN" sz="2400" dirty="0" smtClean="0">
                <a:latin typeface="宋体" panose="02010600030101010101" pitchFamily="2" charset="-122"/>
                <a:ea typeface="宋体" panose="02010600030101010101" pitchFamily="2" charset="-122"/>
                <a:cs typeface="+mj-cs"/>
              </a:rPr>
              <a:t>-</a:t>
            </a:r>
            <a:r>
              <a:rPr lang="zh-CN" altLang="en-US" sz="2400" dirty="0" smtClean="0">
                <a:latin typeface="宋体" panose="02010600030101010101" pitchFamily="2" charset="-122"/>
                <a:ea typeface="宋体" panose="02010600030101010101" pitchFamily="2" charset="-122"/>
                <a:cs typeface="+mj-cs"/>
              </a:rPr>
              <a:t>燃煤锅炉</a:t>
            </a:r>
            <a:r>
              <a:rPr lang="en-US" altLang="zh-CN" sz="2400" dirty="0" smtClean="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汽水</a:t>
            </a:r>
            <a:r>
              <a:rPr lang="zh-CN" altLang="en-US" sz="2400" dirty="0" smtClean="0">
                <a:latin typeface="宋体" panose="02010600030101010101" pitchFamily="2" charset="-122"/>
                <a:ea typeface="宋体" panose="02010600030101010101" pitchFamily="2" charset="-122"/>
              </a:rPr>
              <a:t>系统</a:t>
            </a:r>
            <a:endParaRPr lang="zh-CN" altLang="en-US" sz="2400" dirty="0">
              <a:latin typeface="宋体" panose="02010600030101010101" pitchFamily="2" charset="-122"/>
              <a:ea typeface="宋体" panose="02010600030101010101" pitchFamily="2" charset="-122"/>
            </a:endParaRPr>
          </a:p>
          <a:p>
            <a:endParaRPr lang="zh-CN" altLang="en-US" sz="2400" dirty="0">
              <a:latin typeface="宋体" panose="02010600030101010101" pitchFamily="2" charset="-122"/>
              <a:ea typeface="宋体" panose="02010600030101010101" pitchFamily="2" charset="-122"/>
              <a:cs typeface="+mj-cs"/>
            </a:endParaRPr>
          </a:p>
        </p:txBody>
      </p:sp>
      <p:sp>
        <p:nvSpPr>
          <p:cNvPr id="3" name="矩形 2"/>
          <p:cNvSpPr/>
          <p:nvPr/>
        </p:nvSpPr>
        <p:spPr>
          <a:xfrm>
            <a:off x="903316" y="1204685"/>
            <a:ext cx="8972204" cy="3046988"/>
          </a:xfrm>
          <a:prstGeom prst="rect">
            <a:avLst/>
          </a:prstGeom>
        </p:spPr>
        <p:txBody>
          <a:bodyPr wrap="square">
            <a:spAutoFit/>
          </a:bodyPr>
          <a:lstStyle/>
          <a:p>
            <a:r>
              <a:rPr lang="en-US" altLang="zh-CN" sz="2400" dirty="0" smtClean="0">
                <a:latin typeface="宋体" panose="02010600030101010101" pitchFamily="2" charset="-122"/>
                <a:ea typeface="宋体" panose="02010600030101010101" pitchFamily="2" charset="-122"/>
              </a:rPr>
              <a:t>    </a:t>
            </a:r>
            <a:r>
              <a:rPr lang="zh-CN" altLang="zh-CN" sz="2400" dirty="0" smtClean="0">
                <a:latin typeface="宋体" panose="02010600030101010101" pitchFamily="2" charset="-122"/>
                <a:ea typeface="宋体" panose="02010600030101010101" pitchFamily="2" charset="-122"/>
              </a:rPr>
              <a:t>工质从</a:t>
            </a:r>
            <a:r>
              <a:rPr lang="zh-CN" altLang="en-US" sz="2400" dirty="0" smtClean="0">
                <a:latin typeface="宋体" panose="02010600030101010101" pitchFamily="2" charset="-122"/>
                <a:ea typeface="宋体" panose="02010600030101010101" pitchFamily="2" charset="-122"/>
              </a:rPr>
              <a:t>省煤器</a:t>
            </a:r>
            <a:r>
              <a:rPr lang="zh-CN" altLang="zh-CN" sz="2400" dirty="0" smtClean="0">
                <a:latin typeface="宋体" panose="02010600030101010101" pitchFamily="2" charset="-122"/>
                <a:ea typeface="宋体" panose="02010600030101010101" pitchFamily="2" charset="-122"/>
              </a:rPr>
              <a:t>出口</a:t>
            </a:r>
            <a:r>
              <a:rPr lang="zh-CN" altLang="zh-CN" sz="2400" dirty="0">
                <a:latin typeface="宋体" panose="02010600030101010101" pitchFamily="2" charset="-122"/>
                <a:ea typeface="宋体" panose="02010600030101010101" pitchFamily="2" charset="-122"/>
              </a:rPr>
              <a:t>联箱经导管</a:t>
            </a:r>
            <a:r>
              <a:rPr lang="zh-CN" altLang="zh-CN" sz="2400" dirty="0" smtClean="0">
                <a:latin typeface="宋体" panose="02010600030101010101" pitchFamily="2" charset="-122"/>
                <a:ea typeface="宋体" panose="02010600030101010101" pitchFamily="2" charset="-122"/>
              </a:rPr>
              <a:t>流入</a:t>
            </a:r>
            <a:r>
              <a:rPr lang="zh-CN" altLang="en-US" sz="2400" dirty="0" smtClean="0">
                <a:latin typeface="宋体" panose="02010600030101010101" pitchFamily="2" charset="-122"/>
                <a:ea typeface="宋体" panose="02010600030101010101" pitchFamily="2" charset="-122"/>
              </a:rPr>
              <a:t>汽包</a:t>
            </a:r>
            <a:r>
              <a:rPr lang="zh-CN" altLang="zh-CN" sz="2400" dirty="0" smtClean="0">
                <a:latin typeface="宋体" panose="02010600030101010101" pitchFamily="2" charset="-122"/>
                <a:ea typeface="宋体" panose="02010600030101010101" pitchFamily="2" charset="-122"/>
              </a:rPr>
              <a:t>，</a:t>
            </a:r>
            <a:r>
              <a:rPr lang="zh-CN" altLang="zh-CN" sz="2400" dirty="0">
                <a:latin typeface="宋体" panose="02010600030101010101" pitchFamily="2" charset="-122"/>
                <a:ea typeface="宋体" panose="02010600030101010101" pitchFamily="2" charset="-122"/>
              </a:rPr>
              <a:t>在此过程中，工质是在给水泵</a:t>
            </a:r>
            <a:r>
              <a:rPr lang="zh-CN" altLang="zh-CN" sz="2400" dirty="0" smtClean="0">
                <a:latin typeface="宋体" panose="02010600030101010101" pitchFamily="2" charset="-122"/>
                <a:ea typeface="宋体" panose="02010600030101010101" pitchFamily="2" charset="-122"/>
              </a:rPr>
              <a:t>的</a:t>
            </a:r>
            <a:r>
              <a:rPr lang="zh-CN" altLang="en-US" sz="2400" dirty="0" smtClean="0">
                <a:latin typeface="宋体" panose="02010600030101010101" pitchFamily="2" charset="-122"/>
                <a:ea typeface="宋体" panose="02010600030101010101" pitchFamily="2" charset="-122"/>
              </a:rPr>
              <a:t>推动作用</a:t>
            </a:r>
            <a:r>
              <a:rPr lang="zh-CN" altLang="zh-CN" sz="2400" dirty="0" smtClean="0">
                <a:latin typeface="宋体" panose="02010600030101010101" pitchFamily="2" charset="-122"/>
                <a:ea typeface="宋体" panose="02010600030101010101" pitchFamily="2" charset="-122"/>
              </a:rPr>
              <a:t>下</a:t>
            </a:r>
            <a:r>
              <a:rPr lang="zh-CN" altLang="zh-CN" sz="2400" dirty="0">
                <a:latin typeface="宋体" panose="02010600030101010101" pitchFamily="2" charset="-122"/>
                <a:ea typeface="宋体" panose="02010600030101010101" pitchFamily="2" charset="-122"/>
              </a:rPr>
              <a:t>流动的。进入汽包后的工质</a:t>
            </a:r>
            <a:r>
              <a:rPr lang="zh-CN" altLang="zh-CN" sz="2400" dirty="0" smtClean="0">
                <a:latin typeface="宋体" panose="02010600030101010101" pitchFamily="2" charset="-122"/>
                <a:ea typeface="宋体" panose="02010600030101010101" pitchFamily="2" charset="-122"/>
              </a:rPr>
              <a:t>沿着</a:t>
            </a:r>
            <a:r>
              <a:rPr lang="zh-CN" altLang="en-US" sz="2400" dirty="0" smtClean="0">
                <a:latin typeface="宋体" panose="02010600030101010101" pitchFamily="2" charset="-122"/>
                <a:ea typeface="宋体" panose="02010600030101010101" pitchFamily="2" charset="-122"/>
              </a:rPr>
              <a:t>下降管</a:t>
            </a:r>
            <a:r>
              <a:rPr lang="en-US" altLang="zh-CN" sz="2400" dirty="0">
                <a:latin typeface="宋体" panose="02010600030101010101" pitchFamily="2" charset="-122"/>
                <a:ea typeface="宋体" panose="02010600030101010101" pitchFamily="2" charset="-122"/>
              </a:rPr>
              <a:t> </a:t>
            </a:r>
            <a:r>
              <a:rPr lang="zh-CN" altLang="zh-CN" sz="2400" dirty="0" smtClean="0">
                <a:latin typeface="宋体" panose="02010600030101010101" pitchFamily="2" charset="-122"/>
                <a:ea typeface="宋体" panose="02010600030101010101" pitchFamily="2" charset="-122"/>
              </a:rPr>
              <a:t>流入</a:t>
            </a:r>
            <a:r>
              <a:rPr lang="zh-CN" altLang="en-US" sz="2400" dirty="0" smtClean="0">
                <a:latin typeface="宋体" panose="02010600030101010101" pitchFamily="2" charset="-122"/>
                <a:ea typeface="宋体" panose="02010600030101010101" pitchFamily="2" charset="-122"/>
              </a:rPr>
              <a:t>水冷壁</a:t>
            </a:r>
            <a:r>
              <a:rPr lang="zh-CN" altLang="zh-CN" sz="2400" dirty="0" smtClean="0">
                <a:latin typeface="宋体" panose="02010600030101010101" pitchFamily="2" charset="-122"/>
                <a:ea typeface="宋体" panose="02010600030101010101" pitchFamily="2" charset="-122"/>
              </a:rPr>
              <a:t>下联</a:t>
            </a:r>
            <a:r>
              <a:rPr lang="zh-CN" altLang="zh-CN" sz="2400" dirty="0">
                <a:latin typeface="宋体" panose="02010600030101010101" pitchFamily="2" charset="-122"/>
                <a:ea typeface="宋体" panose="02010600030101010101" pitchFamily="2" charset="-122"/>
              </a:rPr>
              <a:t>箱 ，并由此分配到</a:t>
            </a:r>
            <a:r>
              <a:rPr lang="zh-CN" altLang="zh-CN" sz="2400" dirty="0" smtClean="0">
                <a:latin typeface="宋体" panose="02010600030101010101" pitchFamily="2" charset="-122"/>
                <a:ea typeface="宋体" panose="02010600030101010101" pitchFamily="2" charset="-122"/>
              </a:rPr>
              <a:t>各</a:t>
            </a:r>
            <a:r>
              <a:rPr lang="zh-CN" altLang="en-US" sz="2400" dirty="0">
                <a:latin typeface="宋体" panose="02010600030101010101" pitchFamily="2" charset="-122"/>
                <a:ea typeface="宋体" panose="02010600030101010101" pitchFamily="2" charset="-122"/>
              </a:rPr>
              <a:t>水冷</a:t>
            </a:r>
            <a:r>
              <a:rPr lang="zh-CN" altLang="en-US" sz="2400" dirty="0" smtClean="0">
                <a:latin typeface="宋体" panose="02010600030101010101" pitchFamily="2" charset="-122"/>
                <a:ea typeface="宋体" panose="02010600030101010101" pitchFamily="2" charset="-122"/>
              </a:rPr>
              <a:t>壁上升管</a:t>
            </a:r>
            <a:r>
              <a:rPr lang="zh-CN" altLang="zh-CN" sz="2400" dirty="0" smtClean="0">
                <a:latin typeface="宋体" panose="02010600030101010101" pitchFamily="2" charset="-122"/>
                <a:ea typeface="宋体" panose="02010600030101010101" pitchFamily="2" charset="-122"/>
              </a:rPr>
              <a:t>进入</a:t>
            </a:r>
            <a:r>
              <a:rPr lang="zh-CN" altLang="zh-CN" sz="2400" dirty="0">
                <a:latin typeface="宋体" panose="02010600030101010101" pitchFamily="2" charset="-122"/>
                <a:ea typeface="宋体" panose="02010600030101010101" pitchFamily="2" charset="-122"/>
              </a:rPr>
              <a:t>炉膛受热，并</a:t>
            </a:r>
            <a:r>
              <a:rPr lang="zh-CN" altLang="zh-CN" sz="2400" dirty="0" smtClean="0">
                <a:latin typeface="宋体" panose="02010600030101010101" pitchFamily="2" charset="-122"/>
                <a:ea typeface="宋体" panose="02010600030101010101" pitchFamily="2" charset="-122"/>
              </a:rPr>
              <a:t>形成</a:t>
            </a:r>
            <a:r>
              <a:rPr lang="zh-CN" altLang="en-US" sz="2400" dirty="0" smtClean="0">
                <a:latin typeface="宋体" panose="02010600030101010101" pitchFamily="2" charset="-122"/>
                <a:ea typeface="宋体" panose="02010600030101010101" pitchFamily="2" charset="-122"/>
              </a:rPr>
              <a:t>汽水</a:t>
            </a:r>
            <a:r>
              <a:rPr lang="zh-CN" altLang="zh-CN" sz="2400" dirty="0" smtClean="0">
                <a:latin typeface="宋体" panose="02010600030101010101" pitchFamily="2" charset="-122"/>
                <a:ea typeface="宋体" panose="02010600030101010101" pitchFamily="2" charset="-122"/>
              </a:rPr>
              <a:t>混合物</a:t>
            </a:r>
            <a:r>
              <a:rPr lang="zh-CN" altLang="zh-CN" sz="2400" dirty="0">
                <a:latin typeface="宋体" panose="02010600030101010101" pitchFamily="2" charset="-122"/>
                <a:ea typeface="宋体" panose="02010600030101010101" pitchFamily="2" charset="-122"/>
              </a:rPr>
              <a:t>返回汽包。这一段的流动是靠下降管和上升管中汽水混合物</a:t>
            </a:r>
            <a:r>
              <a:rPr lang="zh-CN" altLang="zh-CN" sz="2400" dirty="0" smtClean="0">
                <a:latin typeface="宋体" panose="02010600030101010101" pitchFamily="2" charset="-122"/>
                <a:ea typeface="宋体" panose="02010600030101010101" pitchFamily="2" charset="-122"/>
              </a:rPr>
              <a:t>的</a:t>
            </a:r>
            <a:r>
              <a:rPr lang="zh-CN" altLang="en-US" sz="2400" dirty="0" smtClean="0">
                <a:latin typeface="宋体" panose="02010600030101010101" pitchFamily="2" charset="-122"/>
                <a:ea typeface="宋体" panose="02010600030101010101" pitchFamily="2" charset="-122"/>
              </a:rPr>
              <a:t>密度差</a:t>
            </a:r>
            <a:r>
              <a:rPr lang="zh-CN" altLang="zh-CN" sz="2400" dirty="0" smtClean="0">
                <a:latin typeface="宋体" panose="02010600030101010101" pitchFamily="2" charset="-122"/>
                <a:ea typeface="宋体" panose="02010600030101010101" pitchFamily="2" charset="-122"/>
              </a:rPr>
              <a:t>来</a:t>
            </a:r>
            <a:r>
              <a:rPr lang="zh-CN" altLang="zh-CN" sz="2400" dirty="0">
                <a:latin typeface="宋体" panose="02010600030101010101" pitchFamily="2" charset="-122"/>
                <a:ea typeface="宋体" panose="02010600030101010101" pitchFamily="2" charset="-122"/>
              </a:rPr>
              <a:t>维持的。汽水混合物返回汽包后，经汽包中</a:t>
            </a:r>
            <a:r>
              <a:rPr lang="zh-CN" altLang="zh-CN" sz="2400" dirty="0" smtClean="0">
                <a:latin typeface="宋体" panose="02010600030101010101" pitchFamily="2" charset="-122"/>
                <a:ea typeface="宋体" panose="02010600030101010101" pitchFamily="2" charset="-122"/>
              </a:rPr>
              <a:t>的</a:t>
            </a:r>
            <a:r>
              <a:rPr lang="zh-CN" altLang="en-US" sz="2400" dirty="0" smtClean="0">
                <a:latin typeface="宋体" panose="02010600030101010101" pitchFamily="2" charset="-122"/>
                <a:ea typeface="宋体" panose="02010600030101010101" pitchFamily="2" charset="-122"/>
              </a:rPr>
              <a:t>汽水分离装置</a:t>
            </a:r>
            <a:r>
              <a:rPr lang="zh-CN" altLang="zh-CN" sz="2400" dirty="0" smtClean="0">
                <a:latin typeface="宋体" panose="02010600030101010101" pitchFamily="2" charset="-122"/>
                <a:ea typeface="宋体" panose="02010600030101010101" pitchFamily="2" charset="-122"/>
              </a:rPr>
              <a:t>分离</a:t>
            </a:r>
            <a:r>
              <a:rPr lang="zh-CN" altLang="zh-CN" sz="2400" dirty="0">
                <a:latin typeface="宋体" panose="02010600030101010101" pitchFamily="2" charset="-122"/>
                <a:ea typeface="宋体" panose="02010600030101010101" pitchFamily="2" charset="-122"/>
              </a:rPr>
              <a:t>，蒸汽集中在汽包上半部的汽空间，水则进入汽包下半部的水空间，又开始新</a:t>
            </a:r>
            <a:r>
              <a:rPr lang="zh-CN" altLang="zh-CN" sz="2400" dirty="0" smtClean="0">
                <a:latin typeface="宋体" panose="02010600030101010101" pitchFamily="2" charset="-122"/>
                <a:ea typeface="宋体" panose="02010600030101010101" pitchFamily="2" charset="-122"/>
              </a:rPr>
              <a:t>的</a:t>
            </a:r>
            <a:r>
              <a:rPr lang="zh-CN" altLang="en-US" sz="2400" dirty="0" smtClean="0">
                <a:latin typeface="宋体" panose="02010600030101010101" pitchFamily="2" charset="-122"/>
                <a:ea typeface="宋体" panose="02010600030101010101" pitchFamily="2" charset="-122"/>
              </a:rPr>
              <a:t>自然循环</a:t>
            </a:r>
            <a:r>
              <a:rPr lang="zh-CN" altLang="zh-CN" sz="2400" dirty="0" smtClean="0">
                <a:latin typeface="宋体" panose="02010600030101010101" pitchFamily="2" charset="-122"/>
                <a:ea typeface="宋体" panose="02010600030101010101" pitchFamily="2" charset="-122"/>
              </a:rPr>
              <a:t>流动</a:t>
            </a:r>
            <a:r>
              <a:rPr lang="zh-CN" altLang="zh-CN" sz="2400" dirty="0">
                <a:latin typeface="宋体" panose="02010600030101010101" pitchFamily="2" charset="-122"/>
                <a:ea typeface="宋体" panose="02010600030101010101" pitchFamily="2" charset="-122"/>
              </a:rPr>
              <a:t>。</a:t>
            </a:r>
            <a:r>
              <a:rPr lang="zh-CN" altLang="zh-CN" sz="2400" dirty="0" smtClean="0">
                <a:latin typeface="宋体" panose="02010600030101010101" pitchFamily="2" charset="-122"/>
                <a:ea typeface="宋体" panose="02010600030101010101" pitchFamily="2" charset="-122"/>
              </a:rPr>
              <a:t>对</a:t>
            </a:r>
            <a:r>
              <a:rPr lang="zh-CN" altLang="en-US" sz="2400" dirty="0" smtClean="0">
                <a:latin typeface="宋体" panose="02010600030101010101" pitchFamily="2" charset="-122"/>
                <a:ea typeface="宋体" panose="02010600030101010101" pitchFamily="2" charset="-122"/>
              </a:rPr>
              <a:t>高压锅炉</a:t>
            </a:r>
            <a:r>
              <a:rPr lang="zh-CN" altLang="zh-CN" sz="2400" dirty="0" smtClean="0">
                <a:latin typeface="宋体" panose="02010600030101010101" pitchFamily="2" charset="-122"/>
                <a:ea typeface="宋体" panose="02010600030101010101" pitchFamily="2" charset="-122"/>
              </a:rPr>
              <a:t>来说</a:t>
            </a:r>
            <a:r>
              <a:rPr lang="zh-CN" altLang="zh-CN" sz="2400" dirty="0">
                <a:latin typeface="宋体" panose="02010600030101010101" pitchFamily="2" charset="-122"/>
                <a:ea typeface="宋体" panose="02010600030101010101" pitchFamily="2" charset="-122"/>
              </a:rPr>
              <a:t>，一般每循环一次</a:t>
            </a:r>
            <a:r>
              <a:rPr lang="zh-CN" altLang="zh-CN" sz="2400" dirty="0" smtClean="0">
                <a:latin typeface="宋体" panose="02010600030101010101" pitchFamily="2" charset="-122"/>
                <a:ea typeface="宋体" panose="02010600030101010101" pitchFamily="2" charset="-122"/>
              </a:rPr>
              <a:t>有</a:t>
            </a:r>
            <a:r>
              <a:rPr lang="en-US" altLang="zh-CN" sz="2400" dirty="0" smtClean="0">
                <a:latin typeface="宋体" panose="02010600030101010101" pitchFamily="2" charset="-122"/>
                <a:ea typeface="宋体" panose="02010600030101010101" pitchFamily="2" charset="-122"/>
              </a:rPr>
              <a:t>60%</a:t>
            </a:r>
            <a:r>
              <a:rPr lang="zh-CN" altLang="zh-CN" sz="2400" dirty="0" smtClean="0">
                <a:latin typeface="宋体" panose="02010600030101010101" pitchFamily="2" charset="-122"/>
                <a:ea typeface="宋体" panose="02010600030101010101" pitchFamily="2" charset="-122"/>
              </a:rPr>
              <a:t>的</a:t>
            </a:r>
            <a:r>
              <a:rPr lang="zh-CN" altLang="zh-CN" sz="2400" dirty="0">
                <a:latin typeface="宋体" panose="02010600030101010101" pitchFamily="2" charset="-122"/>
                <a:ea typeface="宋体" panose="02010600030101010101" pitchFamily="2" charset="-122"/>
              </a:rPr>
              <a:t>水蒸发</a:t>
            </a:r>
            <a:r>
              <a:rPr lang="zh-CN" altLang="zh-CN" sz="2400" dirty="0" smtClean="0">
                <a:latin typeface="宋体" panose="02010600030101010101" pitchFamily="2" charset="-122"/>
                <a:ea typeface="宋体" panose="02010600030101010101" pitchFamily="2" charset="-122"/>
              </a:rPr>
              <a:t>为</a:t>
            </a:r>
            <a:r>
              <a:rPr lang="zh-CN" altLang="en-US" sz="2400" dirty="0" smtClean="0">
                <a:latin typeface="宋体" panose="02010600030101010101" pitchFamily="2" charset="-122"/>
                <a:ea typeface="宋体" panose="02010600030101010101" pitchFamily="2" charset="-122"/>
              </a:rPr>
              <a:t>饱和蒸汽</a:t>
            </a:r>
            <a:r>
              <a:rPr lang="zh-CN" altLang="zh-CN" sz="2400" dirty="0" smtClean="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p:txBody>
      </p:sp>
      <p:sp>
        <p:nvSpPr>
          <p:cNvPr id="2" name="矩形 1"/>
          <p:cNvSpPr/>
          <p:nvPr/>
        </p:nvSpPr>
        <p:spPr>
          <a:xfrm>
            <a:off x="961505" y="4396562"/>
            <a:ext cx="8914015" cy="1938992"/>
          </a:xfrm>
          <a:prstGeom prst="rect">
            <a:avLst/>
          </a:prstGeom>
        </p:spPr>
        <p:txBody>
          <a:bodyPr wrap="square">
            <a:spAutoFit/>
          </a:bodyPr>
          <a:lstStyle/>
          <a:p>
            <a:r>
              <a:rPr lang="en-US" altLang="zh-CN" sz="2400" kern="0" dirty="0" smtClean="0">
                <a:latin typeface="Helvetica" panose="020B0604020202020204" pitchFamily="34" charset="0"/>
                <a:ea typeface="宋体" panose="02010600030101010101" pitchFamily="2" charset="-122"/>
                <a:cs typeface="宋体" panose="02010600030101010101" pitchFamily="2" charset="-122"/>
              </a:rPr>
              <a:t>       </a:t>
            </a:r>
            <a:r>
              <a:rPr lang="zh-CN" altLang="zh-CN" sz="2400" kern="0" dirty="0" smtClean="0">
                <a:latin typeface="Helvetica" panose="020B0604020202020204" pitchFamily="34" charset="0"/>
                <a:ea typeface="宋体" panose="02010600030101010101" pitchFamily="2" charset="-122"/>
                <a:cs typeface="宋体" panose="02010600030101010101" pitchFamily="2" charset="-122"/>
              </a:rPr>
              <a:t>汽</a:t>
            </a:r>
            <a:r>
              <a:rPr lang="zh-CN" altLang="zh-CN" sz="2400" kern="0" dirty="0">
                <a:latin typeface="Helvetica" panose="020B0604020202020204" pitchFamily="34" charset="0"/>
                <a:ea typeface="宋体" panose="02010600030101010101" pitchFamily="2" charset="-122"/>
                <a:cs typeface="宋体" panose="02010600030101010101" pitchFamily="2" charset="-122"/>
              </a:rPr>
              <a:t>包中的饱和蒸汽分离出来后，通过导管</a:t>
            </a:r>
            <a:r>
              <a:rPr lang="zh-CN" altLang="zh-CN" sz="2400" kern="0" dirty="0" smtClean="0">
                <a:latin typeface="Helvetica" panose="020B0604020202020204" pitchFamily="34" charset="0"/>
                <a:ea typeface="宋体" panose="02010600030101010101" pitchFamily="2" charset="-122"/>
                <a:cs typeface="宋体" panose="02010600030101010101" pitchFamily="2" charset="-122"/>
              </a:rPr>
              <a:t>引入</a:t>
            </a:r>
            <a:r>
              <a:rPr lang="zh-CN" altLang="en-US" sz="2400" kern="0" dirty="0" smtClean="0">
                <a:latin typeface="Helvetica" panose="020B0604020202020204" pitchFamily="34" charset="0"/>
                <a:ea typeface="宋体" panose="02010600030101010101" pitchFamily="2" charset="-122"/>
                <a:cs typeface="宋体" panose="02010600030101010101" pitchFamily="2" charset="-122"/>
              </a:rPr>
              <a:t>过热器</a:t>
            </a:r>
            <a:r>
              <a:rPr lang="zh-CN" altLang="zh-CN" sz="2400" kern="0" dirty="0" smtClean="0">
                <a:latin typeface="Helvetica" panose="020B0604020202020204" pitchFamily="34" charset="0"/>
                <a:ea typeface="宋体" panose="02010600030101010101" pitchFamily="2" charset="-122"/>
                <a:cs typeface="宋体" panose="02010600030101010101" pitchFamily="2" charset="-122"/>
              </a:rPr>
              <a:t>中</a:t>
            </a:r>
            <a:r>
              <a:rPr lang="zh-CN" altLang="zh-CN" sz="2400" kern="0" dirty="0">
                <a:latin typeface="Helvetica" panose="020B0604020202020204" pitchFamily="34" charset="0"/>
                <a:ea typeface="宋体" panose="02010600030101010101" pitchFamily="2" charset="-122"/>
                <a:cs typeface="宋体" panose="02010600030101010101" pitchFamily="2" charset="-122"/>
              </a:rPr>
              <a:t>进行过热。</a:t>
            </a:r>
            <a:r>
              <a:rPr lang="zh-CN" altLang="zh-CN" sz="2400" kern="0" dirty="0" smtClean="0">
                <a:latin typeface="Helvetica" panose="020B0604020202020204" pitchFamily="34" charset="0"/>
                <a:ea typeface="宋体" panose="02010600030101010101" pitchFamily="2" charset="-122"/>
                <a:cs typeface="宋体" panose="02010600030101010101" pitchFamily="2" charset="-122"/>
              </a:rPr>
              <a:t>当</a:t>
            </a:r>
            <a:r>
              <a:rPr lang="zh-CN" altLang="en-US" sz="2400" kern="0" dirty="0" smtClean="0">
                <a:latin typeface="Helvetica" panose="020B0604020202020204" pitchFamily="34" charset="0"/>
                <a:ea typeface="宋体" panose="02010600030101010101" pitchFamily="2" charset="-122"/>
                <a:cs typeface="宋体" panose="02010600030101010101" pitchFamily="2" charset="-122"/>
              </a:rPr>
              <a:t>过热蒸汽</a:t>
            </a:r>
            <a:r>
              <a:rPr lang="zh-CN" altLang="zh-CN" sz="2400" kern="0" dirty="0" smtClean="0">
                <a:latin typeface="Helvetica" panose="020B0604020202020204" pitchFamily="34" charset="0"/>
                <a:ea typeface="宋体" panose="02010600030101010101" pitchFamily="2" charset="-122"/>
                <a:cs typeface="宋体" panose="02010600030101010101" pitchFamily="2" charset="-122"/>
              </a:rPr>
              <a:t>被</a:t>
            </a:r>
            <a:r>
              <a:rPr lang="zh-CN" altLang="zh-CN" sz="2400" kern="0" dirty="0">
                <a:latin typeface="Helvetica" panose="020B0604020202020204" pitchFamily="34" charset="0"/>
                <a:ea typeface="宋体" panose="02010600030101010101" pitchFamily="2" charset="-122"/>
                <a:cs typeface="宋体" panose="02010600030101010101" pitchFamily="2" charset="-122"/>
              </a:rPr>
              <a:t>加热到额定温度后，被输送</a:t>
            </a:r>
            <a:r>
              <a:rPr lang="zh-CN" altLang="zh-CN" sz="2400" kern="0" dirty="0" smtClean="0">
                <a:latin typeface="Helvetica" panose="020B0604020202020204" pitchFamily="34" charset="0"/>
                <a:ea typeface="宋体" panose="02010600030101010101" pitchFamily="2" charset="-122"/>
                <a:cs typeface="宋体" panose="02010600030101010101" pitchFamily="2" charset="-122"/>
              </a:rPr>
              <a:t>到</a:t>
            </a:r>
            <a:r>
              <a:rPr lang="zh-CN" altLang="en-US" sz="2400" kern="0" dirty="0" smtClean="0">
                <a:latin typeface="Helvetica" panose="020B0604020202020204" pitchFamily="34" charset="0"/>
                <a:ea typeface="宋体" panose="02010600030101010101" pitchFamily="2" charset="-122"/>
                <a:cs typeface="宋体" panose="02010600030101010101" pitchFamily="2" charset="-122"/>
              </a:rPr>
              <a:t>汽轮机</a:t>
            </a:r>
            <a:r>
              <a:rPr lang="zh-CN" altLang="zh-CN" sz="2400" kern="0" dirty="0" smtClean="0">
                <a:latin typeface="Helvetica" panose="020B0604020202020204" pitchFamily="34" charset="0"/>
                <a:ea typeface="宋体" panose="02010600030101010101" pitchFamily="2" charset="-122"/>
                <a:cs typeface="宋体" panose="02010600030101010101" pitchFamily="2" charset="-122"/>
              </a:rPr>
              <a:t>作功</a:t>
            </a:r>
            <a:r>
              <a:rPr lang="zh-CN" altLang="zh-CN" sz="2400" kern="0" dirty="0">
                <a:latin typeface="Helvetica" panose="020B0604020202020204" pitchFamily="34" charset="0"/>
                <a:ea typeface="宋体" panose="02010600030101010101" pitchFamily="2" charset="-122"/>
                <a:cs typeface="宋体" panose="02010600030101010101" pitchFamily="2" charset="-122"/>
              </a:rPr>
              <a:t>。系统中的锅炉，</a:t>
            </a:r>
            <a:r>
              <a:rPr lang="zh-CN" altLang="zh-CN" sz="2400" kern="0" dirty="0" smtClean="0">
                <a:latin typeface="Helvetica" panose="020B0604020202020204" pitchFamily="34" charset="0"/>
                <a:ea typeface="宋体" panose="02010600030101010101" pitchFamily="2" charset="-122"/>
                <a:cs typeface="宋体" panose="02010600030101010101" pitchFamily="2" charset="-122"/>
              </a:rPr>
              <a:t>其</a:t>
            </a:r>
            <a:r>
              <a:rPr lang="zh-CN" altLang="en-US" sz="2400" kern="0" dirty="0" smtClean="0">
                <a:latin typeface="Helvetica" panose="020B0604020202020204" pitchFamily="34" charset="0"/>
                <a:ea typeface="宋体" panose="02010600030101010101" pitchFamily="2" charset="-122"/>
                <a:cs typeface="宋体" panose="02010600030101010101" pitchFamily="2" charset="-122"/>
              </a:rPr>
              <a:t>对流烟道</a:t>
            </a:r>
            <a:r>
              <a:rPr lang="zh-CN" altLang="zh-CN" sz="2400" kern="0" dirty="0" smtClean="0">
                <a:latin typeface="Helvetica" panose="020B0604020202020204" pitchFamily="34" charset="0"/>
                <a:ea typeface="宋体" panose="02010600030101010101" pitchFamily="2" charset="-122"/>
                <a:cs typeface="宋体" panose="02010600030101010101" pitchFamily="2" charset="-122"/>
              </a:rPr>
              <a:t>中装有</a:t>
            </a:r>
            <a:r>
              <a:rPr lang="zh-CN" altLang="en-US" sz="2400" kern="0" dirty="0" smtClean="0">
                <a:latin typeface="Helvetica" panose="020B0604020202020204" pitchFamily="34" charset="0"/>
                <a:ea typeface="宋体" panose="02010600030101010101" pitchFamily="2" charset="-122"/>
                <a:cs typeface="宋体" panose="02010600030101010101" pitchFamily="2" charset="-122"/>
              </a:rPr>
              <a:t>再热器</a:t>
            </a:r>
            <a:r>
              <a:rPr lang="zh-CN" altLang="zh-CN" sz="2400" kern="0" dirty="0" smtClean="0">
                <a:latin typeface="Helvetica" panose="020B0604020202020204" pitchFamily="34" charset="0"/>
                <a:ea typeface="宋体" panose="02010600030101010101" pitchFamily="2" charset="-122"/>
                <a:cs typeface="宋体" panose="02010600030101010101" pitchFamily="2" charset="-122"/>
              </a:rPr>
              <a:t>。</a:t>
            </a:r>
            <a:r>
              <a:rPr lang="zh-CN" altLang="zh-CN" sz="2400" kern="0" dirty="0">
                <a:latin typeface="Helvetica" panose="020B0604020202020204" pitchFamily="34" charset="0"/>
                <a:ea typeface="宋体" panose="02010600030101010101" pitchFamily="2" charset="-122"/>
                <a:cs typeface="宋体" panose="02010600030101010101" pitchFamily="2" charset="-122"/>
              </a:rPr>
              <a:t>从</a:t>
            </a:r>
            <a:r>
              <a:rPr lang="zh-CN" altLang="zh-CN" sz="2400" kern="0" dirty="0" smtClean="0">
                <a:latin typeface="Helvetica" panose="020B0604020202020204" pitchFamily="34" charset="0"/>
                <a:ea typeface="宋体" panose="02010600030101010101" pitchFamily="2" charset="-122"/>
                <a:cs typeface="宋体" panose="02010600030101010101" pitchFamily="2" charset="-122"/>
              </a:rPr>
              <a:t>汽轮机</a:t>
            </a:r>
            <a:r>
              <a:rPr lang="zh-CN" altLang="en-US" sz="2400" kern="0" dirty="0" smtClean="0">
                <a:latin typeface="Helvetica" panose="020B0604020202020204" pitchFamily="34" charset="0"/>
                <a:ea typeface="宋体" panose="02010600030101010101" pitchFamily="2" charset="-122"/>
                <a:cs typeface="宋体" panose="02010600030101010101" pitchFamily="2" charset="-122"/>
              </a:rPr>
              <a:t>高压缸</a:t>
            </a:r>
            <a:r>
              <a:rPr lang="zh-CN" altLang="zh-CN" sz="2400" kern="0" dirty="0" smtClean="0">
                <a:latin typeface="Helvetica" panose="020B0604020202020204" pitchFamily="34" charset="0"/>
                <a:ea typeface="宋体" panose="02010600030101010101" pitchFamily="2" charset="-122"/>
                <a:cs typeface="宋体" panose="02010600030101010101" pitchFamily="2" charset="-122"/>
              </a:rPr>
              <a:t>出口</a:t>
            </a:r>
            <a:r>
              <a:rPr lang="zh-CN" altLang="zh-CN" sz="2400" kern="0" dirty="0">
                <a:latin typeface="Helvetica" panose="020B0604020202020204" pitchFamily="34" charset="0"/>
                <a:ea typeface="宋体" panose="02010600030101010101" pitchFamily="2" charset="-122"/>
                <a:cs typeface="宋体" panose="02010600030101010101" pitchFamily="2" charset="-122"/>
              </a:rPr>
              <a:t>出来的蒸汽被引到再热器进行再热。当达到要求的温度后</a:t>
            </a:r>
            <a:r>
              <a:rPr lang="zh-CN" altLang="zh-CN" sz="2400" kern="0" dirty="0" smtClean="0">
                <a:latin typeface="Helvetica" panose="020B0604020202020204" pitchFamily="34" charset="0"/>
                <a:ea typeface="宋体" panose="02010600030101010101" pitchFamily="2" charset="-122"/>
                <a:cs typeface="宋体" panose="02010600030101010101" pitchFamily="2" charset="-122"/>
              </a:rPr>
              <a:t>，</a:t>
            </a:r>
            <a:r>
              <a:rPr lang="zh-CN" altLang="en-US" sz="2400" kern="0" dirty="0" smtClean="0">
                <a:latin typeface="Helvetica" panose="020B0604020202020204" pitchFamily="34" charset="0"/>
                <a:ea typeface="宋体" panose="02010600030101010101" pitchFamily="2" charset="-122"/>
                <a:cs typeface="宋体" panose="02010600030101010101" pitchFamily="2" charset="-122"/>
              </a:rPr>
              <a:t>再热蒸汽</a:t>
            </a:r>
            <a:r>
              <a:rPr lang="zh-CN" altLang="zh-CN" sz="2400" kern="0" dirty="0" smtClean="0">
                <a:latin typeface="Helvetica" panose="020B0604020202020204" pitchFamily="34" charset="0"/>
                <a:ea typeface="宋体" panose="02010600030101010101" pitchFamily="2" charset="-122"/>
                <a:cs typeface="宋体" panose="02010600030101010101" pitchFamily="2" charset="-122"/>
              </a:rPr>
              <a:t>经</a:t>
            </a:r>
            <a:r>
              <a:rPr lang="zh-CN" altLang="zh-CN" sz="2400" kern="0" dirty="0">
                <a:latin typeface="Helvetica" panose="020B0604020202020204" pitchFamily="34" charset="0"/>
                <a:ea typeface="宋体" panose="02010600030101010101" pitchFamily="2" charset="-122"/>
                <a:cs typeface="宋体" panose="02010600030101010101" pitchFamily="2" charset="-122"/>
              </a:rPr>
              <a:t>再热蒸汽出口重新引入汽轮机的中</a:t>
            </a:r>
            <a:r>
              <a:rPr lang="zh-CN" altLang="zh-CN" sz="2400" kern="0" dirty="0" smtClean="0">
                <a:latin typeface="Helvetica" panose="020B0604020202020204" pitchFamily="34" charset="0"/>
                <a:ea typeface="宋体" panose="02010600030101010101" pitchFamily="2" charset="-122"/>
                <a:cs typeface="宋体" panose="02010600030101010101" pitchFamily="2" charset="-122"/>
              </a:rPr>
              <a:t>、</a:t>
            </a:r>
            <a:r>
              <a:rPr lang="zh-CN" altLang="en-US" sz="2400" kern="0" dirty="0" smtClean="0">
                <a:latin typeface="Helvetica" panose="020B0604020202020204" pitchFamily="34" charset="0"/>
                <a:ea typeface="宋体" panose="02010600030101010101" pitchFamily="2" charset="-122"/>
                <a:cs typeface="宋体" panose="02010600030101010101" pitchFamily="2" charset="-122"/>
              </a:rPr>
              <a:t>低压缸</a:t>
            </a:r>
            <a:r>
              <a:rPr lang="zh-CN" altLang="zh-CN" sz="2400" kern="0" dirty="0" smtClean="0">
                <a:latin typeface="Helvetica" panose="020B0604020202020204" pitchFamily="34" charset="0"/>
                <a:ea typeface="宋体" panose="02010600030101010101" pitchFamily="2" charset="-122"/>
                <a:cs typeface="宋体" panose="02010600030101010101" pitchFamily="2" charset="-122"/>
              </a:rPr>
              <a:t>膨胀</a:t>
            </a:r>
            <a:r>
              <a:rPr lang="zh-CN" altLang="zh-CN" sz="2400" kern="0" dirty="0">
                <a:latin typeface="Helvetica" panose="020B0604020202020204" pitchFamily="34" charset="0"/>
                <a:ea typeface="宋体" panose="02010600030101010101" pitchFamily="2" charset="-122"/>
                <a:cs typeface="宋体" panose="02010600030101010101" pitchFamily="2" charset="-122"/>
              </a:rPr>
              <a:t>作功。</a:t>
            </a:r>
            <a:endParaRPr lang="zh-CN" altLang="en-US" sz="2400" dirty="0"/>
          </a:p>
        </p:txBody>
      </p:sp>
    </p:spTree>
    <p:extLst>
      <p:ext uri="{BB962C8B-B14F-4D97-AF65-F5344CB8AC3E}">
        <p14:creationId xmlns:p14="http://schemas.microsoft.com/office/powerpoint/2010/main" val="284926514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p:cNvSpPr>
            <a:spLocks noGrp="1"/>
          </p:cNvSpPr>
          <p:nvPr>
            <p:ph type="ctrTitle"/>
          </p:nvPr>
        </p:nvSpPr>
        <p:spPr>
          <a:xfrm>
            <a:off x="653143" y="174171"/>
            <a:ext cx="7866308" cy="515257"/>
          </a:xfrm>
        </p:spPr>
        <p:txBody>
          <a:bodyPr/>
          <a:lstStyle/>
          <a:p>
            <a:pPr algn="l"/>
            <a:r>
              <a:rPr lang="en-US" altLang="zh-CN" sz="2400" dirty="0" smtClean="0">
                <a:solidFill>
                  <a:schemeClr val="tx1"/>
                </a:solidFill>
                <a:latin typeface="宋体" panose="02010600030101010101" pitchFamily="2" charset="-122"/>
                <a:ea typeface="宋体" panose="02010600030101010101" pitchFamily="2" charset="-122"/>
              </a:rPr>
              <a:t> </a:t>
            </a:r>
            <a:r>
              <a:rPr lang="zh-CN" altLang="en-US" sz="2400" dirty="0" smtClean="0">
                <a:solidFill>
                  <a:schemeClr val="tx1"/>
                </a:solidFill>
                <a:latin typeface="宋体" panose="02010600030101010101" pitchFamily="2" charset="-122"/>
                <a:ea typeface="宋体" panose="02010600030101010101" pitchFamily="2" charset="-122"/>
              </a:rPr>
              <a:t>三、热源</a:t>
            </a:r>
            <a:r>
              <a:rPr lang="en-US" altLang="zh-CN" sz="2400" dirty="0" smtClean="0">
                <a:solidFill>
                  <a:schemeClr val="tx1"/>
                </a:solidFill>
                <a:latin typeface="宋体" panose="02010600030101010101" pitchFamily="2" charset="-122"/>
                <a:ea typeface="宋体" panose="02010600030101010101" pitchFamily="2" charset="-122"/>
              </a:rPr>
              <a:t>    </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6" name="矩形 5"/>
          <p:cNvSpPr/>
          <p:nvPr/>
        </p:nvSpPr>
        <p:spPr>
          <a:xfrm>
            <a:off x="653143" y="689428"/>
            <a:ext cx="8788400" cy="830997"/>
          </a:xfrm>
          <a:prstGeom prst="rect">
            <a:avLst/>
          </a:prstGeom>
        </p:spPr>
        <p:txBody>
          <a:bodyPr wrap="square">
            <a:spAutoFit/>
          </a:bodyPr>
          <a:lstStyle/>
          <a:p>
            <a:r>
              <a:rPr lang="en-US" altLang="zh-CN" sz="2400" dirty="0" smtClean="0">
                <a:latin typeface="宋体" panose="02010600030101010101" pitchFamily="2" charset="-122"/>
                <a:ea typeface="宋体" panose="02010600030101010101" pitchFamily="2" charset="-122"/>
                <a:cs typeface="+mj-cs"/>
              </a:rPr>
              <a:t>2.</a:t>
            </a:r>
            <a:r>
              <a:rPr lang="zh-CN" altLang="en-US" sz="2400" dirty="0" smtClean="0">
                <a:latin typeface="宋体" panose="02010600030101010101" pitchFamily="2" charset="-122"/>
                <a:ea typeface="宋体" panose="02010600030101010101" pitchFamily="2" charset="-122"/>
                <a:cs typeface="+mj-cs"/>
              </a:rPr>
              <a:t>锅炉房</a:t>
            </a:r>
            <a:r>
              <a:rPr lang="en-US" altLang="zh-CN" sz="2400" dirty="0" smtClean="0">
                <a:latin typeface="宋体" panose="02010600030101010101" pitchFamily="2" charset="-122"/>
                <a:ea typeface="宋体" panose="02010600030101010101" pitchFamily="2" charset="-122"/>
                <a:cs typeface="+mj-cs"/>
              </a:rPr>
              <a:t>-</a:t>
            </a:r>
            <a:r>
              <a:rPr lang="zh-CN" altLang="en-US" sz="2400" dirty="0" smtClean="0">
                <a:latin typeface="宋体" panose="02010600030101010101" pitchFamily="2" charset="-122"/>
                <a:ea typeface="宋体" panose="02010600030101010101" pitchFamily="2" charset="-122"/>
                <a:cs typeface="+mj-cs"/>
              </a:rPr>
              <a:t>燃气锅炉</a:t>
            </a:r>
            <a:r>
              <a:rPr lang="en-US" altLang="zh-CN" sz="2400" dirty="0" smtClean="0">
                <a:latin typeface="宋体" panose="02010600030101010101" pitchFamily="2" charset="-122"/>
                <a:ea typeface="宋体" panose="02010600030101010101" pitchFamily="2" charset="-122"/>
              </a:rPr>
              <a:t>-</a:t>
            </a:r>
            <a:r>
              <a:rPr lang="zh-CN" altLang="en-US" sz="2400" dirty="0" smtClean="0">
                <a:latin typeface="宋体" panose="02010600030101010101" pitchFamily="2" charset="-122"/>
                <a:ea typeface="宋体" panose="02010600030101010101" pitchFamily="2" charset="-122"/>
              </a:rPr>
              <a:t>水系统</a:t>
            </a:r>
            <a:endParaRPr lang="zh-CN" altLang="en-US" sz="2400" dirty="0">
              <a:latin typeface="宋体" panose="02010600030101010101" pitchFamily="2" charset="-122"/>
              <a:ea typeface="宋体" panose="02010600030101010101" pitchFamily="2" charset="-122"/>
            </a:endParaRPr>
          </a:p>
          <a:p>
            <a:endParaRPr lang="zh-CN" altLang="en-US" sz="2400" dirty="0">
              <a:latin typeface="宋体" panose="02010600030101010101" pitchFamily="2" charset="-122"/>
              <a:ea typeface="宋体" panose="02010600030101010101" pitchFamily="2" charset="-122"/>
              <a:cs typeface="+mj-cs"/>
            </a:endParaRPr>
          </a:p>
        </p:txBody>
      </p:sp>
      <p:sp>
        <p:nvSpPr>
          <p:cNvPr id="3" name="矩形 2"/>
          <p:cNvSpPr/>
          <p:nvPr/>
        </p:nvSpPr>
        <p:spPr>
          <a:xfrm>
            <a:off x="437803" y="1337688"/>
            <a:ext cx="10593186" cy="830997"/>
          </a:xfrm>
          <a:prstGeom prst="rect">
            <a:avLst/>
          </a:prstGeom>
        </p:spPr>
        <p:txBody>
          <a:bodyPr wrap="square">
            <a:spAutoFit/>
          </a:bodyPr>
          <a:lstStyle/>
          <a:p>
            <a:r>
              <a:rPr lang="en-US" altLang="zh-CN" sz="2400" dirty="0" smtClean="0">
                <a:latin typeface="宋体" panose="02010600030101010101" pitchFamily="2" charset="-122"/>
                <a:ea typeface="宋体" panose="02010600030101010101" pitchFamily="2" charset="-122"/>
              </a:rPr>
              <a:t>   </a:t>
            </a:r>
            <a:r>
              <a:rPr lang="zh-CN" altLang="zh-CN" sz="2400" dirty="0" smtClean="0">
                <a:latin typeface="宋体" panose="02010600030101010101" pitchFamily="2" charset="-122"/>
                <a:ea typeface="宋体" panose="02010600030101010101" pitchFamily="2" charset="-122"/>
              </a:rPr>
              <a:t>自来水</a:t>
            </a:r>
            <a:r>
              <a:rPr lang="zh-CN" altLang="zh-CN" sz="2400" dirty="0">
                <a:latin typeface="宋体" panose="02010600030101010101" pitchFamily="2" charset="-122"/>
                <a:ea typeface="宋体" panose="02010600030101010101" pitchFamily="2" charset="-122"/>
              </a:rPr>
              <a:t>从冷水管进入，冷水管上设有冷水电磁阀、单向阀、闸阀和旁通闸阀。冷水电磁阀的作用是自动控制进</a:t>
            </a:r>
            <a:r>
              <a:rPr lang="zh-CN" altLang="zh-CN" sz="2400" dirty="0" smtClean="0">
                <a:latin typeface="宋体" panose="02010600030101010101" pitchFamily="2" charset="-122"/>
                <a:ea typeface="宋体" panose="02010600030101010101" pitchFamily="2" charset="-122"/>
              </a:rPr>
              <a:t>冷水</a:t>
            </a:r>
            <a:r>
              <a:rPr lang="zh-CN" altLang="en-US" sz="2400" dirty="0" smtClean="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p:txBody>
      </p:sp>
      <p:sp>
        <p:nvSpPr>
          <p:cNvPr id="10" name="矩形 9"/>
          <p:cNvSpPr/>
          <p:nvPr/>
        </p:nvSpPr>
        <p:spPr>
          <a:xfrm>
            <a:off x="371301" y="2306249"/>
            <a:ext cx="9878291" cy="1200329"/>
          </a:xfrm>
          <a:prstGeom prst="rect">
            <a:avLst/>
          </a:prstGeom>
        </p:spPr>
        <p:txBody>
          <a:bodyPr wrap="square">
            <a:spAutoFit/>
          </a:bodyPr>
          <a:lstStyle/>
          <a:p>
            <a:r>
              <a:rPr lang="en-US" altLang="zh-CN" sz="2400" dirty="0" smtClean="0">
                <a:latin typeface="宋体" panose="02010600030101010101" pitchFamily="2" charset="-122"/>
                <a:ea typeface="宋体" panose="02010600030101010101" pitchFamily="2" charset="-122"/>
              </a:rPr>
              <a:t>    </a:t>
            </a:r>
            <a:r>
              <a:rPr lang="zh-CN" altLang="zh-CN" sz="2400" dirty="0" smtClean="0">
                <a:latin typeface="宋体" panose="02010600030101010101" pitchFamily="2" charset="-122"/>
                <a:ea typeface="宋体" panose="02010600030101010101" pitchFamily="2" charset="-122"/>
              </a:rPr>
              <a:t>当</a:t>
            </a:r>
            <a:r>
              <a:rPr lang="zh-CN" altLang="zh-CN" sz="2400" dirty="0">
                <a:latin typeface="宋体" panose="02010600030101010101" pitchFamily="2" charset="-122"/>
                <a:ea typeface="宋体" panose="02010600030101010101" pitchFamily="2" charset="-122"/>
              </a:rPr>
              <a:t>冷水电磁阀打开时，冷水经过管道进入燃气锅炉</a:t>
            </a:r>
            <a:r>
              <a:rPr lang="en-US" altLang="zh-CN" sz="2400" dirty="0">
                <a:latin typeface="宋体" panose="02010600030101010101" pitchFamily="2" charset="-122"/>
                <a:ea typeface="宋体" panose="02010600030101010101" pitchFamily="2" charset="-122"/>
              </a:rPr>
              <a:t>;</a:t>
            </a:r>
            <a:r>
              <a:rPr lang="zh-CN" altLang="zh-CN" sz="2400" dirty="0">
                <a:latin typeface="宋体" panose="02010600030101010101" pitchFamily="2" charset="-122"/>
                <a:ea typeface="宋体" panose="02010600030101010101" pitchFamily="2" charset="-122"/>
              </a:rPr>
              <a:t>当冷水电磁阀关闭时，管道被截止，冷水停止流动。单向阀的作用是防止热水倒流和冷水混合。旁通闸阀是当冷水电磁阀失灵时，作为临时进冷水的备用通道。</a:t>
            </a:r>
            <a:endParaRPr lang="zh-CN" altLang="en-US" sz="2400" dirty="0">
              <a:latin typeface="宋体" panose="02010600030101010101" pitchFamily="2" charset="-122"/>
              <a:ea typeface="宋体" panose="02010600030101010101" pitchFamily="2" charset="-122"/>
            </a:endParaRPr>
          </a:p>
        </p:txBody>
      </p:sp>
      <p:sp>
        <p:nvSpPr>
          <p:cNvPr id="11" name="矩形 10"/>
          <p:cNvSpPr/>
          <p:nvPr/>
        </p:nvSpPr>
        <p:spPr>
          <a:xfrm>
            <a:off x="437803" y="4197261"/>
            <a:ext cx="9836728" cy="1200329"/>
          </a:xfrm>
          <a:prstGeom prst="rect">
            <a:avLst/>
          </a:prstGeom>
        </p:spPr>
        <p:txBody>
          <a:bodyPr wrap="square">
            <a:spAutoFit/>
          </a:bodyPr>
          <a:lstStyle/>
          <a:p>
            <a:r>
              <a:rPr lang="en-US" altLang="zh-CN" sz="2400" dirty="0" smtClean="0">
                <a:solidFill>
                  <a:srgbClr val="333333"/>
                </a:solidFill>
                <a:latin typeface="Helvetica" panose="020B0604020202020204" pitchFamily="34" charset="0"/>
                <a:ea typeface="宋体" panose="02010600030101010101" pitchFamily="2" charset="-122"/>
                <a:cs typeface="Times New Roman" panose="02020603050405020304" pitchFamily="18" charset="0"/>
              </a:rPr>
              <a:t>       </a:t>
            </a:r>
            <a:r>
              <a:rPr lang="zh-CN" altLang="zh-CN" sz="2400" dirty="0" smtClean="0">
                <a:solidFill>
                  <a:srgbClr val="333333"/>
                </a:solidFill>
                <a:latin typeface="Helvetica" panose="020B0604020202020204" pitchFamily="34" charset="0"/>
                <a:ea typeface="宋体" panose="02010600030101010101" pitchFamily="2" charset="-122"/>
                <a:cs typeface="Times New Roman" panose="02020603050405020304" pitchFamily="18" charset="0"/>
              </a:rPr>
              <a:t>燃气</a:t>
            </a:r>
            <a:r>
              <a:rPr lang="zh-CN" altLang="zh-CN" sz="2400" dirty="0">
                <a:solidFill>
                  <a:srgbClr val="333333"/>
                </a:solidFill>
                <a:latin typeface="Helvetica" panose="020B0604020202020204" pitchFamily="34" charset="0"/>
                <a:ea typeface="宋体" panose="02010600030101010101" pitchFamily="2" charset="-122"/>
                <a:cs typeface="Times New Roman" panose="02020603050405020304" pitchFamily="18" charset="0"/>
              </a:rPr>
              <a:t>锅炉采用自动控制系统，自动控制系统是整个燃气热水锅炉系统的控制中枢，用户</a:t>
            </a:r>
            <a:r>
              <a:rPr lang="zh-CN" altLang="zh-CN" sz="2400" dirty="0" smtClean="0">
                <a:solidFill>
                  <a:srgbClr val="333333"/>
                </a:solidFill>
                <a:latin typeface="Helvetica" panose="020B0604020202020204" pitchFamily="34" charset="0"/>
                <a:ea typeface="宋体" panose="02010600030101010101" pitchFamily="2" charset="-122"/>
                <a:cs typeface="Times New Roman" panose="02020603050405020304" pitchFamily="18" charset="0"/>
              </a:rPr>
              <a:t>通过</a:t>
            </a:r>
            <a:r>
              <a:rPr lang="zh-CN" altLang="en-US" sz="2400" dirty="0" smtClean="0">
                <a:solidFill>
                  <a:srgbClr val="333333"/>
                </a:solidFill>
                <a:latin typeface="Helvetica" panose="020B0604020202020204" pitchFamily="34" charset="0"/>
                <a:ea typeface="宋体" panose="02010600030101010101" pitchFamily="2" charset="-122"/>
                <a:cs typeface="Times New Roman" panose="02020603050405020304" pitchFamily="18" charset="0"/>
              </a:rPr>
              <a:t>可编程控制器为核心的</a:t>
            </a:r>
            <a:r>
              <a:rPr lang="zh-CN" altLang="zh-CN" sz="2400" dirty="0" smtClean="0">
                <a:solidFill>
                  <a:srgbClr val="333333"/>
                </a:solidFill>
                <a:latin typeface="Helvetica" panose="020B0604020202020204" pitchFamily="34" charset="0"/>
                <a:ea typeface="宋体" panose="02010600030101010101" pitchFamily="2" charset="-122"/>
                <a:cs typeface="Times New Roman" panose="02020603050405020304" pitchFamily="18" charset="0"/>
              </a:rPr>
              <a:t>自动控制系统</a:t>
            </a:r>
            <a:r>
              <a:rPr lang="zh-CN" altLang="zh-CN" sz="2400" dirty="0">
                <a:solidFill>
                  <a:srgbClr val="333333"/>
                </a:solidFill>
                <a:latin typeface="Helvetica" panose="020B0604020202020204" pitchFamily="34" charset="0"/>
                <a:ea typeface="宋体" panose="02010600030101010101" pitchFamily="2" charset="-122"/>
                <a:cs typeface="Times New Roman" panose="02020603050405020304" pitchFamily="18" charset="0"/>
              </a:rPr>
              <a:t>来调节热水锅炉系统的运行。</a:t>
            </a:r>
            <a:endParaRPr lang="zh-CN" altLang="en-US" sz="2400" dirty="0"/>
          </a:p>
        </p:txBody>
      </p:sp>
      <p:sp>
        <p:nvSpPr>
          <p:cNvPr id="12" name="矩形 11"/>
          <p:cNvSpPr/>
          <p:nvPr/>
        </p:nvSpPr>
        <p:spPr>
          <a:xfrm>
            <a:off x="628204" y="3781763"/>
            <a:ext cx="8788400" cy="830997"/>
          </a:xfrm>
          <a:prstGeom prst="rect">
            <a:avLst/>
          </a:prstGeom>
        </p:spPr>
        <p:txBody>
          <a:bodyPr wrap="square">
            <a:spAutoFit/>
          </a:bodyPr>
          <a:lstStyle/>
          <a:p>
            <a:r>
              <a:rPr lang="en-US" altLang="zh-CN" sz="2400" dirty="0" smtClean="0">
                <a:latin typeface="宋体" panose="02010600030101010101" pitchFamily="2" charset="-122"/>
                <a:ea typeface="宋体" panose="02010600030101010101" pitchFamily="2" charset="-122"/>
                <a:cs typeface="+mj-cs"/>
              </a:rPr>
              <a:t>2.</a:t>
            </a:r>
            <a:r>
              <a:rPr lang="zh-CN" altLang="en-US" sz="2400" dirty="0" smtClean="0">
                <a:latin typeface="宋体" panose="02010600030101010101" pitchFamily="2" charset="-122"/>
                <a:ea typeface="宋体" panose="02010600030101010101" pitchFamily="2" charset="-122"/>
                <a:cs typeface="+mj-cs"/>
              </a:rPr>
              <a:t>锅炉房</a:t>
            </a:r>
            <a:r>
              <a:rPr lang="en-US" altLang="zh-CN" sz="2400" dirty="0" smtClean="0">
                <a:latin typeface="宋体" panose="02010600030101010101" pitchFamily="2" charset="-122"/>
                <a:ea typeface="宋体" panose="02010600030101010101" pitchFamily="2" charset="-122"/>
                <a:cs typeface="+mj-cs"/>
              </a:rPr>
              <a:t>-</a:t>
            </a:r>
            <a:r>
              <a:rPr lang="zh-CN" altLang="en-US" sz="2400" dirty="0" smtClean="0">
                <a:latin typeface="宋体" panose="02010600030101010101" pitchFamily="2" charset="-122"/>
                <a:ea typeface="宋体" panose="02010600030101010101" pitchFamily="2" charset="-122"/>
                <a:cs typeface="+mj-cs"/>
              </a:rPr>
              <a:t>燃气锅炉</a:t>
            </a:r>
            <a:r>
              <a:rPr lang="en-US" altLang="zh-CN" sz="2400" dirty="0" smtClean="0">
                <a:latin typeface="宋体" panose="02010600030101010101" pitchFamily="2" charset="-122"/>
                <a:ea typeface="宋体" panose="02010600030101010101" pitchFamily="2" charset="-122"/>
              </a:rPr>
              <a:t>-</a:t>
            </a:r>
            <a:r>
              <a:rPr lang="zh-CN" altLang="en-US" sz="2400" dirty="0" smtClean="0">
                <a:latin typeface="宋体" panose="02010600030101010101" pitchFamily="2" charset="-122"/>
                <a:ea typeface="宋体" panose="02010600030101010101" pitchFamily="2" charset="-122"/>
              </a:rPr>
              <a:t>电气控制系统</a:t>
            </a:r>
            <a:endParaRPr lang="zh-CN" altLang="en-US" sz="2400" dirty="0">
              <a:latin typeface="宋体" panose="02010600030101010101" pitchFamily="2" charset="-122"/>
              <a:ea typeface="宋体" panose="02010600030101010101" pitchFamily="2" charset="-122"/>
            </a:endParaRPr>
          </a:p>
          <a:p>
            <a:endParaRPr lang="zh-CN" altLang="en-US" sz="2400" dirty="0">
              <a:latin typeface="宋体" panose="02010600030101010101" pitchFamily="2" charset="-122"/>
              <a:ea typeface="宋体" panose="02010600030101010101" pitchFamily="2" charset="-122"/>
              <a:cs typeface="+mj-cs"/>
            </a:endParaRPr>
          </a:p>
        </p:txBody>
      </p:sp>
    </p:spTree>
    <p:extLst>
      <p:ext uri="{BB962C8B-B14F-4D97-AF65-F5344CB8AC3E}">
        <p14:creationId xmlns:p14="http://schemas.microsoft.com/office/powerpoint/2010/main" val="137904208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p:cNvSpPr>
            <a:spLocks noGrp="1"/>
          </p:cNvSpPr>
          <p:nvPr>
            <p:ph type="ctrTitle"/>
          </p:nvPr>
        </p:nvSpPr>
        <p:spPr>
          <a:xfrm>
            <a:off x="653143" y="174171"/>
            <a:ext cx="7866308" cy="515257"/>
          </a:xfrm>
        </p:spPr>
        <p:txBody>
          <a:bodyPr/>
          <a:lstStyle/>
          <a:p>
            <a:pPr algn="l"/>
            <a:r>
              <a:rPr lang="en-US" altLang="zh-CN" sz="2400" dirty="0" smtClean="0">
                <a:solidFill>
                  <a:schemeClr val="tx1"/>
                </a:solidFill>
                <a:latin typeface="宋体" panose="02010600030101010101" pitchFamily="2" charset="-122"/>
                <a:ea typeface="宋体" panose="02010600030101010101" pitchFamily="2" charset="-122"/>
              </a:rPr>
              <a:t> </a:t>
            </a:r>
            <a:r>
              <a:rPr lang="zh-CN" altLang="en-US" sz="2400" dirty="0" smtClean="0">
                <a:solidFill>
                  <a:schemeClr val="tx1"/>
                </a:solidFill>
                <a:latin typeface="宋体" panose="02010600030101010101" pitchFamily="2" charset="-122"/>
                <a:ea typeface="宋体" panose="02010600030101010101" pitchFamily="2" charset="-122"/>
              </a:rPr>
              <a:t>三、热源</a:t>
            </a:r>
            <a:r>
              <a:rPr lang="en-US" altLang="zh-CN" sz="2400" dirty="0" smtClean="0">
                <a:solidFill>
                  <a:schemeClr val="tx1"/>
                </a:solidFill>
                <a:latin typeface="宋体" panose="02010600030101010101" pitchFamily="2" charset="-122"/>
                <a:ea typeface="宋体" panose="02010600030101010101" pitchFamily="2" charset="-122"/>
              </a:rPr>
              <a:t>    </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6" name="矩形 5"/>
          <p:cNvSpPr/>
          <p:nvPr/>
        </p:nvSpPr>
        <p:spPr>
          <a:xfrm>
            <a:off x="653143" y="689428"/>
            <a:ext cx="8788400" cy="830997"/>
          </a:xfrm>
          <a:prstGeom prst="rect">
            <a:avLst/>
          </a:prstGeom>
        </p:spPr>
        <p:txBody>
          <a:bodyPr wrap="square">
            <a:spAutoFit/>
          </a:bodyPr>
          <a:lstStyle/>
          <a:p>
            <a:r>
              <a:rPr lang="en-US" altLang="zh-CN" sz="2400" dirty="0" smtClean="0">
                <a:latin typeface="宋体" panose="02010600030101010101" pitchFamily="2" charset="-122"/>
                <a:ea typeface="宋体" panose="02010600030101010101" pitchFamily="2" charset="-122"/>
                <a:cs typeface="+mj-cs"/>
              </a:rPr>
              <a:t>2.</a:t>
            </a:r>
            <a:r>
              <a:rPr lang="zh-CN" altLang="en-US" sz="2400" dirty="0" smtClean="0">
                <a:latin typeface="宋体" panose="02010600030101010101" pitchFamily="2" charset="-122"/>
                <a:ea typeface="宋体" panose="02010600030101010101" pitchFamily="2" charset="-122"/>
                <a:cs typeface="+mj-cs"/>
              </a:rPr>
              <a:t>锅炉房</a:t>
            </a:r>
            <a:r>
              <a:rPr lang="en-US" altLang="zh-CN" sz="2400" dirty="0" smtClean="0">
                <a:latin typeface="宋体" panose="02010600030101010101" pitchFamily="2" charset="-122"/>
                <a:ea typeface="宋体" panose="02010600030101010101" pitchFamily="2" charset="-122"/>
                <a:cs typeface="+mj-cs"/>
              </a:rPr>
              <a:t>-</a:t>
            </a:r>
            <a:r>
              <a:rPr lang="zh-CN" altLang="en-US" sz="2400" dirty="0" smtClean="0">
                <a:latin typeface="宋体" panose="02010600030101010101" pitchFamily="2" charset="-122"/>
                <a:ea typeface="宋体" panose="02010600030101010101" pitchFamily="2" charset="-122"/>
                <a:cs typeface="+mj-cs"/>
              </a:rPr>
              <a:t>燃气锅炉</a:t>
            </a:r>
            <a:r>
              <a:rPr lang="en-US" altLang="zh-CN" sz="2400" dirty="0" smtClean="0">
                <a:latin typeface="宋体" panose="02010600030101010101" pitchFamily="2" charset="-122"/>
                <a:ea typeface="宋体" panose="02010600030101010101" pitchFamily="2" charset="-122"/>
              </a:rPr>
              <a:t>-</a:t>
            </a:r>
            <a:r>
              <a:rPr lang="zh-CN" altLang="en-US" sz="2400" dirty="0" smtClean="0">
                <a:latin typeface="宋体" panose="02010600030101010101" pitchFamily="2" charset="-122"/>
                <a:ea typeface="宋体" panose="02010600030101010101" pitchFamily="2" charset="-122"/>
              </a:rPr>
              <a:t>水系统</a:t>
            </a:r>
            <a:endParaRPr lang="zh-CN" altLang="en-US" sz="2400" dirty="0">
              <a:latin typeface="宋体" panose="02010600030101010101" pitchFamily="2" charset="-122"/>
              <a:ea typeface="宋体" panose="02010600030101010101" pitchFamily="2" charset="-122"/>
            </a:endParaRPr>
          </a:p>
          <a:p>
            <a:endParaRPr lang="zh-CN" altLang="en-US" sz="2400" dirty="0">
              <a:latin typeface="宋体" panose="02010600030101010101" pitchFamily="2" charset="-122"/>
              <a:ea typeface="宋体" panose="02010600030101010101" pitchFamily="2" charset="-122"/>
              <a:cs typeface="+mj-cs"/>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859" y="1520425"/>
            <a:ext cx="8159416" cy="4360558"/>
          </a:xfrm>
          <a:prstGeom prst="rect">
            <a:avLst/>
          </a:prstGeom>
        </p:spPr>
      </p:pic>
    </p:spTree>
    <p:extLst>
      <p:ext uri="{BB962C8B-B14F-4D97-AF65-F5344CB8AC3E}">
        <p14:creationId xmlns:p14="http://schemas.microsoft.com/office/powerpoint/2010/main" val="98294752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p:cNvSpPr>
            <a:spLocks noGrp="1"/>
          </p:cNvSpPr>
          <p:nvPr>
            <p:ph type="ctrTitle"/>
          </p:nvPr>
        </p:nvSpPr>
        <p:spPr>
          <a:xfrm>
            <a:off x="653143" y="174171"/>
            <a:ext cx="7866308" cy="515257"/>
          </a:xfrm>
        </p:spPr>
        <p:txBody>
          <a:bodyPr/>
          <a:lstStyle/>
          <a:p>
            <a:pPr algn="l"/>
            <a:r>
              <a:rPr lang="en-US" altLang="zh-CN" sz="2400" dirty="0" smtClean="0">
                <a:solidFill>
                  <a:schemeClr val="tx1"/>
                </a:solidFill>
                <a:latin typeface="宋体" panose="02010600030101010101" pitchFamily="2" charset="-122"/>
                <a:ea typeface="宋体" panose="02010600030101010101" pitchFamily="2" charset="-122"/>
              </a:rPr>
              <a:t> </a:t>
            </a:r>
            <a:r>
              <a:rPr lang="zh-CN" altLang="en-US" sz="2400" dirty="0" smtClean="0">
                <a:solidFill>
                  <a:schemeClr val="tx1"/>
                </a:solidFill>
                <a:latin typeface="宋体" panose="02010600030101010101" pitchFamily="2" charset="-122"/>
                <a:ea typeface="宋体" panose="02010600030101010101" pitchFamily="2" charset="-122"/>
              </a:rPr>
              <a:t>三、热源</a:t>
            </a:r>
            <a:r>
              <a:rPr lang="en-US" altLang="zh-CN" sz="2400" dirty="0" smtClean="0">
                <a:solidFill>
                  <a:schemeClr val="tx1"/>
                </a:solidFill>
                <a:latin typeface="宋体" panose="02010600030101010101" pitchFamily="2" charset="-122"/>
                <a:ea typeface="宋体" panose="02010600030101010101" pitchFamily="2" charset="-122"/>
              </a:rPr>
              <a:t>    </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6" name="矩形 5"/>
          <p:cNvSpPr/>
          <p:nvPr/>
        </p:nvSpPr>
        <p:spPr>
          <a:xfrm>
            <a:off x="653143" y="689428"/>
            <a:ext cx="8788400" cy="830997"/>
          </a:xfrm>
          <a:prstGeom prst="rect">
            <a:avLst/>
          </a:prstGeom>
        </p:spPr>
        <p:txBody>
          <a:bodyPr wrap="square">
            <a:spAutoFit/>
          </a:bodyPr>
          <a:lstStyle/>
          <a:p>
            <a:r>
              <a:rPr lang="en-US" altLang="zh-CN" sz="2400" dirty="0" smtClean="0">
                <a:latin typeface="宋体" panose="02010600030101010101" pitchFamily="2" charset="-122"/>
                <a:ea typeface="宋体" panose="02010600030101010101" pitchFamily="2" charset="-122"/>
                <a:cs typeface="+mj-cs"/>
              </a:rPr>
              <a:t>2.</a:t>
            </a:r>
            <a:r>
              <a:rPr lang="zh-CN" altLang="en-US" sz="2400" dirty="0" smtClean="0">
                <a:latin typeface="宋体" panose="02010600030101010101" pitchFamily="2" charset="-122"/>
                <a:ea typeface="宋体" panose="02010600030101010101" pitchFamily="2" charset="-122"/>
                <a:cs typeface="+mj-cs"/>
              </a:rPr>
              <a:t>锅炉房</a:t>
            </a:r>
            <a:r>
              <a:rPr lang="en-US" altLang="zh-CN" sz="2400" dirty="0" smtClean="0">
                <a:latin typeface="宋体" panose="02010600030101010101" pitchFamily="2" charset="-122"/>
                <a:ea typeface="宋体" panose="02010600030101010101" pitchFamily="2" charset="-122"/>
                <a:cs typeface="+mj-cs"/>
              </a:rPr>
              <a:t>-</a:t>
            </a:r>
            <a:r>
              <a:rPr lang="zh-CN" altLang="en-US" sz="2400" dirty="0" smtClean="0">
                <a:latin typeface="宋体" panose="02010600030101010101" pitchFamily="2" charset="-122"/>
                <a:ea typeface="宋体" panose="02010600030101010101" pitchFamily="2" charset="-122"/>
                <a:cs typeface="+mj-cs"/>
              </a:rPr>
              <a:t>燃气锅炉</a:t>
            </a:r>
            <a:r>
              <a:rPr lang="en-US" altLang="zh-CN" sz="2400" dirty="0" smtClean="0">
                <a:latin typeface="宋体" panose="02010600030101010101" pitchFamily="2" charset="-122"/>
                <a:ea typeface="宋体" panose="02010600030101010101" pitchFamily="2" charset="-122"/>
              </a:rPr>
              <a:t>-</a:t>
            </a:r>
            <a:r>
              <a:rPr lang="zh-CN" altLang="en-US" sz="2400" dirty="0" smtClean="0">
                <a:latin typeface="宋体" panose="02010600030101010101" pitchFamily="2" charset="-122"/>
                <a:ea typeface="宋体" panose="02010600030101010101" pitchFamily="2" charset="-122"/>
              </a:rPr>
              <a:t>燃气通道系统</a:t>
            </a:r>
            <a:endParaRPr lang="zh-CN" altLang="en-US" sz="2400" dirty="0">
              <a:latin typeface="宋体" panose="02010600030101010101" pitchFamily="2" charset="-122"/>
              <a:ea typeface="宋体" panose="02010600030101010101" pitchFamily="2" charset="-122"/>
            </a:endParaRPr>
          </a:p>
          <a:p>
            <a:endParaRPr lang="zh-CN" altLang="en-US" sz="2400" dirty="0">
              <a:latin typeface="宋体" panose="02010600030101010101" pitchFamily="2" charset="-122"/>
              <a:ea typeface="宋体" panose="02010600030101010101" pitchFamily="2" charset="-122"/>
              <a:cs typeface="+mj-cs"/>
            </a:endParaRPr>
          </a:p>
        </p:txBody>
      </p:sp>
      <p:sp>
        <p:nvSpPr>
          <p:cNvPr id="2" name="矩形 1"/>
          <p:cNvSpPr/>
          <p:nvPr/>
        </p:nvSpPr>
        <p:spPr>
          <a:xfrm>
            <a:off x="393468" y="1204685"/>
            <a:ext cx="9714807" cy="2308324"/>
          </a:xfrm>
          <a:prstGeom prst="rect">
            <a:avLst/>
          </a:prstGeom>
        </p:spPr>
        <p:txBody>
          <a:bodyPr wrap="square">
            <a:spAutoFit/>
          </a:bodyPr>
          <a:lstStyle/>
          <a:p>
            <a:r>
              <a:rPr lang="en-US" altLang="zh-CN" sz="2400" dirty="0" smtClean="0">
                <a:latin typeface="宋体" panose="02010600030101010101" pitchFamily="2" charset="-122"/>
                <a:ea typeface="宋体" panose="02010600030101010101" pitchFamily="2" charset="-122"/>
              </a:rPr>
              <a:t>      </a:t>
            </a:r>
            <a:r>
              <a:rPr lang="zh-CN" altLang="zh-CN" sz="2400" dirty="0" smtClean="0">
                <a:latin typeface="宋体" panose="02010600030101010101" pitchFamily="2" charset="-122"/>
                <a:ea typeface="宋体" panose="02010600030101010101" pitchFamily="2" charset="-122"/>
              </a:rPr>
              <a:t>燃气</a:t>
            </a:r>
            <a:r>
              <a:rPr lang="zh-CN" altLang="zh-CN" sz="2400" dirty="0">
                <a:latin typeface="宋体" panose="02010600030101010101" pitchFamily="2" charset="-122"/>
                <a:ea typeface="宋体" panose="02010600030101010101" pitchFamily="2" charset="-122"/>
              </a:rPr>
              <a:t>通道设有压力表、球阀、过滤器、减压阀、流量计、燃烧机阀组等。燃气作为燃烧机的燃料，燃料在燃气锅炉的炉胆内燃烧，高温烟气沿炉胆向后先经回燃室进入第一烟道管束，再经压迫式前烟箱转折</a:t>
            </a:r>
            <a:r>
              <a:rPr lang="en-US" altLang="zh-CN" sz="2400" dirty="0">
                <a:latin typeface="宋体" panose="02010600030101010101" pitchFamily="2" charset="-122"/>
                <a:ea typeface="宋体" panose="02010600030101010101" pitchFamily="2" charset="-122"/>
              </a:rPr>
              <a:t>180°</a:t>
            </a:r>
            <a:r>
              <a:rPr lang="zh-CN" altLang="zh-CN" sz="2400" dirty="0">
                <a:latin typeface="宋体" panose="02010600030101010101" pitchFamily="2" charset="-122"/>
                <a:ea typeface="宋体" panose="02010600030101010101" pitchFamily="2" charset="-122"/>
              </a:rPr>
              <a:t>进入第二烟道管束，最后经过对流换热后进入尾部烟道，通过烟囱把烟气排到大气中。常压热水锅炉在本体上安装有与大气相通的排汽管，不承受任何压力，这是它和高压锅炉的最大区别</a:t>
            </a:r>
            <a:r>
              <a:rPr lang="zh-CN" altLang="zh-CN" sz="2400" dirty="0" smtClean="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65413370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p:cNvSpPr>
            <a:spLocks noGrp="1"/>
          </p:cNvSpPr>
          <p:nvPr>
            <p:ph type="ctrTitle"/>
          </p:nvPr>
        </p:nvSpPr>
        <p:spPr>
          <a:xfrm>
            <a:off x="653143" y="174171"/>
            <a:ext cx="7866308" cy="515257"/>
          </a:xfrm>
        </p:spPr>
        <p:txBody>
          <a:bodyPr/>
          <a:lstStyle/>
          <a:p>
            <a:pPr algn="l"/>
            <a:r>
              <a:rPr lang="en-US" altLang="zh-CN" sz="2400" dirty="0" smtClean="0">
                <a:solidFill>
                  <a:schemeClr val="tx1"/>
                </a:solidFill>
                <a:latin typeface="宋体" panose="02010600030101010101" pitchFamily="2" charset="-122"/>
                <a:ea typeface="宋体" panose="02010600030101010101" pitchFamily="2" charset="-122"/>
              </a:rPr>
              <a:t> </a:t>
            </a:r>
            <a:r>
              <a:rPr lang="zh-CN" altLang="en-US" sz="2400" dirty="0" smtClean="0">
                <a:solidFill>
                  <a:schemeClr val="tx1"/>
                </a:solidFill>
                <a:latin typeface="宋体" panose="02010600030101010101" pitchFamily="2" charset="-122"/>
                <a:ea typeface="宋体" panose="02010600030101010101" pitchFamily="2" charset="-122"/>
              </a:rPr>
              <a:t>三、热源</a:t>
            </a:r>
            <a:r>
              <a:rPr lang="en-US" altLang="zh-CN" sz="2400" dirty="0" smtClean="0">
                <a:solidFill>
                  <a:schemeClr val="tx1"/>
                </a:solidFill>
                <a:latin typeface="宋体" panose="02010600030101010101" pitchFamily="2" charset="-122"/>
                <a:ea typeface="宋体" panose="02010600030101010101" pitchFamily="2" charset="-122"/>
              </a:rPr>
              <a:t>    </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6" name="矩形 5"/>
          <p:cNvSpPr/>
          <p:nvPr/>
        </p:nvSpPr>
        <p:spPr>
          <a:xfrm>
            <a:off x="653143" y="689428"/>
            <a:ext cx="8788400" cy="830997"/>
          </a:xfrm>
          <a:prstGeom prst="rect">
            <a:avLst/>
          </a:prstGeom>
        </p:spPr>
        <p:txBody>
          <a:bodyPr wrap="square">
            <a:spAutoFit/>
          </a:bodyPr>
          <a:lstStyle/>
          <a:p>
            <a:r>
              <a:rPr lang="en-US" altLang="zh-CN" sz="2400" dirty="0" smtClean="0">
                <a:latin typeface="宋体" panose="02010600030101010101" pitchFamily="2" charset="-122"/>
                <a:ea typeface="宋体" panose="02010600030101010101" pitchFamily="2" charset="-122"/>
                <a:cs typeface="+mj-cs"/>
              </a:rPr>
              <a:t>2.</a:t>
            </a:r>
            <a:r>
              <a:rPr lang="zh-CN" altLang="en-US" sz="2400" dirty="0" smtClean="0">
                <a:latin typeface="宋体" panose="02010600030101010101" pitchFamily="2" charset="-122"/>
                <a:ea typeface="宋体" panose="02010600030101010101" pitchFamily="2" charset="-122"/>
                <a:cs typeface="+mj-cs"/>
              </a:rPr>
              <a:t>锅炉房</a:t>
            </a:r>
            <a:r>
              <a:rPr lang="en-US" altLang="zh-CN" sz="2400" dirty="0" smtClean="0">
                <a:latin typeface="宋体" panose="02010600030101010101" pitchFamily="2" charset="-122"/>
                <a:ea typeface="宋体" panose="02010600030101010101" pitchFamily="2" charset="-122"/>
                <a:cs typeface="+mj-cs"/>
              </a:rPr>
              <a:t>-</a:t>
            </a:r>
            <a:r>
              <a:rPr lang="zh-CN" altLang="en-US" sz="2400" dirty="0" smtClean="0">
                <a:latin typeface="宋体" panose="02010600030101010101" pitchFamily="2" charset="-122"/>
                <a:ea typeface="宋体" panose="02010600030101010101" pitchFamily="2" charset="-122"/>
                <a:cs typeface="+mj-cs"/>
              </a:rPr>
              <a:t>燃气锅炉</a:t>
            </a:r>
            <a:r>
              <a:rPr lang="en-US" altLang="zh-CN" sz="2400" dirty="0" smtClean="0">
                <a:latin typeface="宋体" panose="02010600030101010101" pitchFamily="2" charset="-122"/>
                <a:ea typeface="宋体" panose="02010600030101010101" pitchFamily="2" charset="-122"/>
              </a:rPr>
              <a:t>-</a:t>
            </a:r>
            <a:r>
              <a:rPr lang="zh-CN" altLang="en-US" sz="2400" dirty="0" smtClean="0">
                <a:latin typeface="宋体" panose="02010600030101010101" pitchFamily="2" charset="-122"/>
                <a:ea typeface="宋体" panose="02010600030101010101" pitchFamily="2" charset="-122"/>
              </a:rPr>
              <a:t>燃气通道系统</a:t>
            </a:r>
            <a:endParaRPr lang="zh-CN" altLang="en-US" sz="2400" dirty="0">
              <a:latin typeface="宋体" panose="02010600030101010101" pitchFamily="2" charset="-122"/>
              <a:ea typeface="宋体" panose="02010600030101010101" pitchFamily="2" charset="-122"/>
            </a:endParaRPr>
          </a:p>
          <a:p>
            <a:endParaRPr lang="zh-CN" altLang="en-US" sz="2400" dirty="0">
              <a:latin typeface="宋体" panose="02010600030101010101" pitchFamily="2" charset="-122"/>
              <a:ea typeface="宋体" panose="02010600030101010101" pitchFamily="2" charset="-122"/>
              <a:cs typeface="+mj-cs"/>
            </a:endParaRPr>
          </a:p>
        </p:txBody>
      </p:sp>
      <p:sp>
        <p:nvSpPr>
          <p:cNvPr id="8" name="矩形 7"/>
          <p:cNvSpPr/>
          <p:nvPr/>
        </p:nvSpPr>
        <p:spPr>
          <a:xfrm>
            <a:off x="416487" y="1104926"/>
            <a:ext cx="10132364" cy="3046988"/>
          </a:xfrm>
          <a:prstGeom prst="rect">
            <a:avLst/>
          </a:prstGeom>
        </p:spPr>
        <p:txBody>
          <a:bodyPr wrap="square">
            <a:spAutoFit/>
          </a:bodyPr>
          <a:lstStyle/>
          <a:p>
            <a:r>
              <a:rPr lang="en-US" altLang="zh-CN" sz="2400" dirty="0" smtClean="0">
                <a:latin typeface="宋体" panose="02010600030101010101" pitchFamily="2" charset="-122"/>
                <a:ea typeface="宋体" panose="02010600030101010101" pitchFamily="2" charset="-122"/>
              </a:rPr>
              <a:t>    </a:t>
            </a:r>
            <a:r>
              <a:rPr lang="zh-CN" altLang="zh-CN" sz="2400" dirty="0" smtClean="0">
                <a:latin typeface="宋体" panose="02010600030101010101" pitchFamily="2" charset="-122"/>
                <a:ea typeface="宋体" panose="02010600030101010101" pitchFamily="2" charset="-122"/>
              </a:rPr>
              <a:t>当</a:t>
            </a:r>
            <a:r>
              <a:rPr lang="zh-CN" altLang="zh-CN" sz="2400" dirty="0">
                <a:latin typeface="宋体" panose="02010600030101010101" pitchFamily="2" charset="-122"/>
                <a:ea typeface="宋体" panose="02010600030101010101" pitchFamily="2" charset="-122"/>
              </a:rPr>
              <a:t>热水烧到设定的温度时，冷水电磁阀打开，利用冷水的压力把锅炉内烧好的热水通过上循环管压到保温水箱内。燃气锅炉内的热水流到保温水箱的同时，冷水从冷水管重新加注。保温水箱接有热水管道提供热水，该管上装有热水电磁阀，作用是可以提供用户按时间选择性供热水。电磁阀旁边的旁通闸阀可以跳过热水电磁阀直接接通管道作为长期供水。保温水箱上装有液位探头，当水箱的水装满以后锅炉自动停止烧水。水箱内装有温度探头，当水温下降到设定温度的时候，通过下循环管的循环水泵把热水抽到锅炉内重新烧热。</a:t>
            </a:r>
            <a:endParaRPr lang="zh-CN" altLang="en-US"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53241415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p:cNvSpPr>
            <a:spLocks noGrp="1"/>
          </p:cNvSpPr>
          <p:nvPr>
            <p:ph type="ctrTitle"/>
          </p:nvPr>
        </p:nvSpPr>
        <p:spPr>
          <a:xfrm>
            <a:off x="653143" y="174171"/>
            <a:ext cx="7866308" cy="515257"/>
          </a:xfrm>
        </p:spPr>
        <p:txBody>
          <a:bodyPr/>
          <a:lstStyle/>
          <a:p>
            <a:pPr algn="l"/>
            <a:r>
              <a:rPr lang="en-US" altLang="zh-CN" sz="2400" dirty="0" smtClean="0">
                <a:solidFill>
                  <a:schemeClr val="tx1"/>
                </a:solidFill>
                <a:latin typeface="宋体" panose="02010600030101010101" pitchFamily="2" charset="-122"/>
                <a:ea typeface="宋体" panose="02010600030101010101" pitchFamily="2" charset="-122"/>
              </a:rPr>
              <a:t> </a:t>
            </a:r>
            <a:r>
              <a:rPr lang="zh-CN" altLang="en-US" sz="2400" dirty="0" smtClean="0">
                <a:solidFill>
                  <a:schemeClr val="tx1"/>
                </a:solidFill>
                <a:latin typeface="宋体" panose="02010600030101010101" pitchFamily="2" charset="-122"/>
                <a:ea typeface="宋体" panose="02010600030101010101" pitchFamily="2" charset="-122"/>
              </a:rPr>
              <a:t>三、热源</a:t>
            </a:r>
            <a:r>
              <a:rPr lang="en-US" altLang="zh-CN" sz="2400" dirty="0" smtClean="0">
                <a:solidFill>
                  <a:schemeClr val="tx1"/>
                </a:solidFill>
                <a:latin typeface="宋体" panose="02010600030101010101" pitchFamily="2" charset="-122"/>
                <a:ea typeface="宋体" panose="02010600030101010101" pitchFamily="2" charset="-122"/>
              </a:rPr>
              <a:t>    </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6" name="矩形 5"/>
          <p:cNvSpPr/>
          <p:nvPr/>
        </p:nvSpPr>
        <p:spPr>
          <a:xfrm>
            <a:off x="653143" y="689428"/>
            <a:ext cx="8788400" cy="830997"/>
          </a:xfrm>
          <a:prstGeom prst="rect">
            <a:avLst/>
          </a:prstGeom>
        </p:spPr>
        <p:txBody>
          <a:bodyPr wrap="square">
            <a:spAutoFit/>
          </a:bodyPr>
          <a:lstStyle/>
          <a:p>
            <a:r>
              <a:rPr lang="en-US" altLang="zh-CN" sz="2400" dirty="0" smtClean="0">
                <a:latin typeface="宋体" panose="02010600030101010101" pitchFamily="2" charset="-122"/>
                <a:ea typeface="宋体" panose="02010600030101010101" pitchFamily="2" charset="-122"/>
                <a:cs typeface="+mj-cs"/>
              </a:rPr>
              <a:t>2.</a:t>
            </a:r>
            <a:r>
              <a:rPr lang="zh-CN" altLang="en-US" sz="2400" dirty="0" smtClean="0">
                <a:latin typeface="宋体" panose="02010600030101010101" pitchFamily="2" charset="-122"/>
                <a:ea typeface="宋体" panose="02010600030101010101" pitchFamily="2" charset="-122"/>
                <a:cs typeface="+mj-cs"/>
              </a:rPr>
              <a:t>锅炉房</a:t>
            </a:r>
            <a:r>
              <a:rPr lang="en-US" altLang="zh-CN" sz="2400" dirty="0" smtClean="0">
                <a:latin typeface="宋体" panose="02010600030101010101" pitchFamily="2" charset="-122"/>
                <a:ea typeface="宋体" panose="02010600030101010101" pitchFamily="2" charset="-122"/>
                <a:cs typeface="+mj-cs"/>
              </a:rPr>
              <a:t>-</a:t>
            </a:r>
            <a:r>
              <a:rPr lang="zh-CN" altLang="en-US" sz="2400" dirty="0" smtClean="0">
                <a:latin typeface="宋体" panose="02010600030101010101" pitchFamily="2" charset="-122"/>
                <a:ea typeface="宋体" panose="02010600030101010101" pitchFamily="2" charset="-122"/>
                <a:cs typeface="+mj-cs"/>
              </a:rPr>
              <a:t>燃气锅炉</a:t>
            </a:r>
            <a:r>
              <a:rPr lang="en-US" altLang="zh-CN" sz="2400" dirty="0" smtClean="0">
                <a:latin typeface="宋体" panose="02010600030101010101" pitchFamily="2" charset="-122"/>
                <a:ea typeface="宋体" panose="02010600030101010101" pitchFamily="2" charset="-122"/>
              </a:rPr>
              <a:t>-</a:t>
            </a:r>
            <a:r>
              <a:rPr lang="zh-CN" altLang="en-US" sz="2400" dirty="0" smtClean="0">
                <a:latin typeface="宋体" panose="02010600030101010101" pitchFamily="2" charset="-122"/>
                <a:ea typeface="宋体" panose="02010600030101010101" pitchFamily="2" charset="-122"/>
              </a:rPr>
              <a:t>燃气通道系统</a:t>
            </a:r>
            <a:endParaRPr lang="zh-CN" altLang="en-US" sz="2400" dirty="0">
              <a:latin typeface="宋体" panose="02010600030101010101" pitchFamily="2" charset="-122"/>
              <a:ea typeface="宋体" panose="02010600030101010101" pitchFamily="2" charset="-122"/>
            </a:endParaRPr>
          </a:p>
          <a:p>
            <a:endParaRPr lang="zh-CN" altLang="en-US" sz="2400" dirty="0">
              <a:latin typeface="宋体" panose="02010600030101010101" pitchFamily="2" charset="-122"/>
              <a:ea typeface="宋体" panose="02010600030101010101" pitchFamily="2" charset="-122"/>
              <a:cs typeface="+mj-cs"/>
            </a:endParaRP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5534" y="1520425"/>
            <a:ext cx="7470648" cy="4571222"/>
          </a:xfrm>
          <a:prstGeom prst="rect">
            <a:avLst/>
          </a:prstGeom>
        </p:spPr>
      </p:pic>
    </p:spTree>
    <p:extLst>
      <p:ext uri="{BB962C8B-B14F-4D97-AF65-F5344CB8AC3E}">
        <p14:creationId xmlns:p14="http://schemas.microsoft.com/office/powerpoint/2010/main" val="412091177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p:cNvSpPr>
            <a:spLocks noGrp="1"/>
          </p:cNvSpPr>
          <p:nvPr>
            <p:ph type="ctrTitle"/>
          </p:nvPr>
        </p:nvSpPr>
        <p:spPr>
          <a:xfrm>
            <a:off x="653143" y="174171"/>
            <a:ext cx="7866308" cy="515257"/>
          </a:xfrm>
        </p:spPr>
        <p:txBody>
          <a:bodyPr/>
          <a:lstStyle/>
          <a:p>
            <a:pPr algn="l"/>
            <a:r>
              <a:rPr lang="en-US" altLang="zh-CN" sz="2400" dirty="0" smtClean="0">
                <a:solidFill>
                  <a:schemeClr val="tx1"/>
                </a:solidFill>
                <a:latin typeface="宋体" panose="02010600030101010101" pitchFamily="2" charset="-122"/>
                <a:ea typeface="宋体" panose="02010600030101010101" pitchFamily="2" charset="-122"/>
              </a:rPr>
              <a:t> </a:t>
            </a:r>
            <a:r>
              <a:rPr lang="zh-CN" altLang="en-US" sz="2400" dirty="0" smtClean="0">
                <a:solidFill>
                  <a:schemeClr val="tx1"/>
                </a:solidFill>
                <a:latin typeface="宋体" panose="02010600030101010101" pitchFamily="2" charset="-122"/>
                <a:ea typeface="宋体" panose="02010600030101010101" pitchFamily="2" charset="-122"/>
              </a:rPr>
              <a:t>三、热源</a:t>
            </a:r>
            <a:r>
              <a:rPr lang="en-US" altLang="zh-CN" sz="2400" dirty="0" smtClean="0">
                <a:solidFill>
                  <a:schemeClr val="tx1"/>
                </a:solidFill>
                <a:latin typeface="宋体" panose="02010600030101010101" pitchFamily="2" charset="-122"/>
                <a:ea typeface="宋体" panose="02010600030101010101" pitchFamily="2" charset="-122"/>
              </a:rPr>
              <a:t>    </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6" name="矩形 5"/>
          <p:cNvSpPr/>
          <p:nvPr/>
        </p:nvSpPr>
        <p:spPr>
          <a:xfrm>
            <a:off x="653143" y="689428"/>
            <a:ext cx="8788400" cy="461665"/>
          </a:xfrm>
          <a:prstGeom prst="rect">
            <a:avLst/>
          </a:prstGeom>
        </p:spPr>
        <p:txBody>
          <a:bodyPr wrap="square">
            <a:spAutoFit/>
          </a:bodyPr>
          <a:lstStyle/>
          <a:p>
            <a:r>
              <a:rPr lang="en-US" altLang="zh-CN" sz="2400" dirty="0" smtClean="0">
                <a:latin typeface="宋体" panose="02010600030101010101" pitchFamily="2" charset="-122"/>
                <a:ea typeface="宋体" panose="02010600030101010101" pitchFamily="2" charset="-122"/>
                <a:cs typeface="+mj-cs"/>
              </a:rPr>
              <a:t>2.</a:t>
            </a:r>
            <a:r>
              <a:rPr lang="zh-CN" altLang="en-US" sz="2400" dirty="0" smtClean="0">
                <a:latin typeface="宋体" panose="02010600030101010101" pitchFamily="2" charset="-122"/>
                <a:ea typeface="宋体" panose="02010600030101010101" pitchFamily="2" charset="-122"/>
                <a:cs typeface="+mj-cs"/>
              </a:rPr>
              <a:t>锅炉房</a:t>
            </a:r>
            <a:r>
              <a:rPr lang="en-US" altLang="zh-CN" sz="2400" dirty="0" smtClean="0">
                <a:latin typeface="宋体" panose="02010600030101010101" pitchFamily="2" charset="-122"/>
                <a:ea typeface="宋体" panose="02010600030101010101" pitchFamily="2" charset="-122"/>
                <a:cs typeface="+mj-cs"/>
              </a:rPr>
              <a:t>-</a:t>
            </a:r>
            <a:r>
              <a:rPr lang="zh-CN" altLang="en-US" sz="2400" dirty="0" smtClean="0">
                <a:latin typeface="宋体" panose="02010600030101010101" pitchFamily="2" charset="-122"/>
                <a:ea typeface="宋体" panose="02010600030101010101" pitchFamily="2" charset="-122"/>
                <a:cs typeface="+mj-cs"/>
              </a:rPr>
              <a:t>电锅炉</a:t>
            </a:r>
            <a:endParaRPr lang="zh-CN" altLang="en-US" sz="2400" dirty="0">
              <a:latin typeface="宋体" panose="02010600030101010101" pitchFamily="2" charset="-122"/>
              <a:ea typeface="宋体" panose="02010600030101010101" pitchFamily="2" charset="-122"/>
              <a:cs typeface="+mj-cs"/>
            </a:endParaRPr>
          </a:p>
        </p:txBody>
      </p:sp>
      <p:sp>
        <p:nvSpPr>
          <p:cNvPr id="2" name="矩形 1"/>
          <p:cNvSpPr/>
          <p:nvPr/>
        </p:nvSpPr>
        <p:spPr>
          <a:xfrm>
            <a:off x="393468" y="1204685"/>
            <a:ext cx="5857703" cy="4524315"/>
          </a:xfrm>
          <a:prstGeom prst="rect">
            <a:avLst/>
          </a:prstGeom>
        </p:spPr>
        <p:txBody>
          <a:bodyPr wrap="square">
            <a:spAutoFit/>
          </a:bodyPr>
          <a:lstStyle/>
          <a:p>
            <a:r>
              <a:rPr lang="en-US" altLang="zh-CN" sz="2400" dirty="0" smtClean="0">
                <a:latin typeface="宋体" panose="02010600030101010101" pitchFamily="2" charset="-122"/>
                <a:ea typeface="宋体" panose="02010600030101010101" pitchFamily="2" charset="-122"/>
              </a:rPr>
              <a:t>    </a:t>
            </a:r>
            <a:r>
              <a:rPr lang="zh-CN" altLang="zh-CN" sz="2400" dirty="0" smtClean="0">
                <a:latin typeface="宋体" panose="02010600030101010101" pitchFamily="2" charset="-122"/>
                <a:ea typeface="宋体" panose="02010600030101010101" pitchFamily="2" charset="-122"/>
              </a:rPr>
              <a:t>当</a:t>
            </a:r>
            <a:r>
              <a:rPr lang="zh-CN" altLang="zh-CN" sz="2400" dirty="0">
                <a:latin typeface="宋体" panose="02010600030101010101" pitchFamily="2" charset="-122"/>
                <a:ea typeface="宋体" panose="02010600030101010101" pitchFamily="2" charset="-122"/>
              </a:rPr>
              <a:t>电锅炉达到蓄热时段时，补水电动阀将被开启，蓄热水箱开始进行补水，当水位达到预定高水位时，补水电动阀可自行关闭。当蓄热水箱的温度达到预先设定的温度或者蓄热时段结束，此时电锅炉停止工作，一分钟后，循环加压水泵开始停止运行，循环加压泵按设定的频率运行，</a:t>
            </a:r>
            <a:r>
              <a:rPr lang="en-US" altLang="zh-CN" sz="2400" dirty="0">
                <a:latin typeface="宋体" panose="02010600030101010101" pitchFamily="2" charset="-122"/>
                <a:ea typeface="宋体" panose="02010600030101010101" pitchFamily="2" charset="-122"/>
              </a:rPr>
              <a:t>30</a:t>
            </a:r>
            <a:r>
              <a:rPr lang="zh-CN" altLang="zh-CN" sz="2400" dirty="0">
                <a:latin typeface="宋体" panose="02010600030101010101" pitchFamily="2" charset="-122"/>
                <a:ea typeface="宋体" panose="02010600030101010101" pitchFamily="2" charset="-122"/>
              </a:rPr>
              <a:t>秒之后电锅炉运行，开始蓄热。开启供水电动阀，关闭蓄热电动阀，启动循环加压泵以变频调速恒压方式供水，约</a:t>
            </a:r>
            <a:r>
              <a:rPr lang="en-US" altLang="zh-CN" sz="2400" dirty="0">
                <a:latin typeface="宋体" panose="02010600030101010101" pitchFamily="2" charset="-122"/>
                <a:ea typeface="宋体" panose="02010600030101010101" pitchFamily="2" charset="-122"/>
              </a:rPr>
              <a:t>30</a:t>
            </a:r>
            <a:r>
              <a:rPr lang="zh-CN" altLang="zh-CN" sz="2400" dirty="0">
                <a:latin typeface="宋体" panose="02010600030101010101" pitchFamily="2" charset="-122"/>
                <a:ea typeface="宋体" panose="02010600030101010101" pitchFamily="2" charset="-122"/>
              </a:rPr>
              <a:t>秒之后启动电锅炉，这样以直供方式向用户供水</a:t>
            </a:r>
            <a:r>
              <a:rPr lang="zh-CN" altLang="zh-CN" sz="2400" dirty="0" smtClean="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9638" y="920260"/>
            <a:ext cx="4762500" cy="4762500"/>
          </a:xfrm>
          <a:prstGeom prst="rect">
            <a:avLst/>
          </a:prstGeom>
        </p:spPr>
      </p:pic>
    </p:spTree>
    <p:extLst>
      <p:ext uri="{BB962C8B-B14F-4D97-AF65-F5344CB8AC3E}">
        <p14:creationId xmlns:p14="http://schemas.microsoft.com/office/powerpoint/2010/main" val="418062998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p:cNvSpPr>
            <a:spLocks noGrp="1"/>
          </p:cNvSpPr>
          <p:nvPr>
            <p:ph type="ctrTitle"/>
          </p:nvPr>
        </p:nvSpPr>
        <p:spPr>
          <a:xfrm>
            <a:off x="653143" y="174171"/>
            <a:ext cx="7866308" cy="515257"/>
          </a:xfrm>
        </p:spPr>
        <p:txBody>
          <a:bodyPr/>
          <a:lstStyle/>
          <a:p>
            <a:pPr algn="l"/>
            <a:r>
              <a:rPr lang="en-US" altLang="zh-CN" sz="2400" dirty="0" smtClean="0">
                <a:solidFill>
                  <a:schemeClr val="tx1"/>
                </a:solidFill>
                <a:latin typeface="宋体" panose="02010600030101010101" pitchFamily="2" charset="-122"/>
                <a:ea typeface="宋体" panose="02010600030101010101" pitchFamily="2" charset="-122"/>
              </a:rPr>
              <a:t> </a:t>
            </a:r>
            <a:r>
              <a:rPr lang="zh-CN" altLang="en-US" sz="2400" dirty="0" smtClean="0">
                <a:solidFill>
                  <a:schemeClr val="tx1"/>
                </a:solidFill>
                <a:latin typeface="宋体" panose="02010600030101010101" pitchFamily="2" charset="-122"/>
                <a:ea typeface="宋体" panose="02010600030101010101" pitchFamily="2" charset="-122"/>
              </a:rPr>
              <a:t>三、热源</a:t>
            </a:r>
            <a:r>
              <a:rPr lang="en-US" altLang="zh-CN" sz="2400" dirty="0" smtClean="0">
                <a:solidFill>
                  <a:schemeClr val="tx1"/>
                </a:solidFill>
                <a:latin typeface="宋体" panose="02010600030101010101" pitchFamily="2" charset="-122"/>
                <a:ea typeface="宋体" panose="02010600030101010101" pitchFamily="2" charset="-122"/>
              </a:rPr>
              <a:t>    </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6" name="矩形 5"/>
          <p:cNvSpPr/>
          <p:nvPr/>
        </p:nvSpPr>
        <p:spPr>
          <a:xfrm>
            <a:off x="653143" y="689428"/>
            <a:ext cx="8788400" cy="461665"/>
          </a:xfrm>
          <a:prstGeom prst="rect">
            <a:avLst/>
          </a:prstGeom>
        </p:spPr>
        <p:txBody>
          <a:bodyPr wrap="square">
            <a:spAutoFit/>
          </a:bodyPr>
          <a:lstStyle/>
          <a:p>
            <a:r>
              <a:rPr lang="en-US" altLang="zh-CN" sz="2400" dirty="0" smtClean="0">
                <a:latin typeface="宋体" panose="02010600030101010101" pitchFamily="2" charset="-122"/>
                <a:ea typeface="宋体" panose="02010600030101010101" pitchFamily="2" charset="-122"/>
                <a:cs typeface="+mj-cs"/>
              </a:rPr>
              <a:t>2.</a:t>
            </a:r>
            <a:r>
              <a:rPr lang="zh-CN" altLang="en-US" sz="2400" dirty="0" smtClean="0">
                <a:latin typeface="宋体" panose="02010600030101010101" pitchFamily="2" charset="-122"/>
                <a:ea typeface="宋体" panose="02010600030101010101" pitchFamily="2" charset="-122"/>
                <a:cs typeface="+mj-cs"/>
              </a:rPr>
              <a:t>锅炉房</a:t>
            </a:r>
            <a:r>
              <a:rPr lang="en-US" altLang="zh-CN" sz="2400" dirty="0" smtClean="0">
                <a:latin typeface="宋体" panose="02010600030101010101" pitchFamily="2" charset="-122"/>
                <a:ea typeface="宋体" panose="02010600030101010101" pitchFamily="2" charset="-122"/>
                <a:cs typeface="+mj-cs"/>
              </a:rPr>
              <a:t>-</a:t>
            </a:r>
            <a:r>
              <a:rPr lang="zh-CN" altLang="en-US" sz="2400" dirty="0" smtClean="0">
                <a:latin typeface="宋体" panose="02010600030101010101" pitchFamily="2" charset="-122"/>
                <a:ea typeface="宋体" panose="02010600030101010101" pitchFamily="2" charset="-122"/>
                <a:cs typeface="+mj-cs"/>
              </a:rPr>
              <a:t>电锅炉</a:t>
            </a:r>
            <a:endParaRPr lang="zh-CN" altLang="en-US" sz="2400" dirty="0">
              <a:latin typeface="宋体" panose="02010600030101010101" pitchFamily="2" charset="-122"/>
              <a:ea typeface="宋体" panose="02010600030101010101" pitchFamily="2" charset="-122"/>
              <a:cs typeface="+mj-cs"/>
            </a:endParaRPr>
          </a:p>
        </p:txBody>
      </p:sp>
      <p:sp>
        <p:nvSpPr>
          <p:cNvPr id="5" name="矩形 4"/>
          <p:cNvSpPr/>
          <p:nvPr/>
        </p:nvSpPr>
        <p:spPr>
          <a:xfrm>
            <a:off x="828501" y="1532189"/>
            <a:ext cx="8697884" cy="2308324"/>
          </a:xfrm>
          <a:prstGeom prst="rect">
            <a:avLst/>
          </a:prstGeom>
        </p:spPr>
        <p:txBody>
          <a:bodyPr wrap="square">
            <a:spAutoFit/>
          </a:bodyPr>
          <a:lstStyle/>
          <a:p>
            <a:r>
              <a:rPr lang="en-US" altLang="zh-CN" sz="2400" dirty="0" smtClean="0">
                <a:latin typeface="宋体" panose="02010600030101010101" pitchFamily="2" charset="-122"/>
                <a:ea typeface="宋体" panose="02010600030101010101" pitchFamily="2" charset="-122"/>
              </a:rPr>
              <a:t>    </a:t>
            </a:r>
            <a:r>
              <a:rPr lang="zh-CN" altLang="zh-CN" sz="2400" dirty="0" smtClean="0">
                <a:latin typeface="宋体" panose="02010600030101010101" pitchFamily="2" charset="-122"/>
                <a:ea typeface="宋体" panose="02010600030101010101" pitchFamily="2" charset="-122"/>
              </a:rPr>
              <a:t>供水</a:t>
            </a:r>
            <a:r>
              <a:rPr lang="zh-CN" altLang="zh-CN" sz="2400" dirty="0">
                <a:latin typeface="宋体" panose="02010600030101010101" pitchFamily="2" charset="-122"/>
                <a:ea typeface="宋体" panose="02010600030101010101" pitchFamily="2" charset="-122"/>
              </a:rPr>
              <a:t>结束时，先停止循环加压泵，</a:t>
            </a:r>
            <a:r>
              <a:rPr lang="en-US" altLang="zh-CN" sz="2400" dirty="0">
                <a:latin typeface="宋体" panose="02010600030101010101" pitchFamily="2" charset="-122"/>
                <a:ea typeface="宋体" panose="02010600030101010101" pitchFamily="2" charset="-122"/>
              </a:rPr>
              <a:t>60</a:t>
            </a:r>
            <a:r>
              <a:rPr lang="zh-CN" altLang="zh-CN" sz="2400" dirty="0">
                <a:latin typeface="宋体" panose="02010600030101010101" pitchFamily="2" charset="-122"/>
                <a:ea typeface="宋体" panose="02010600030101010101" pitchFamily="2" charset="-122"/>
              </a:rPr>
              <a:t>秒之后停止电锅炉。到达供水时段时，电锅炉供水电动阀开启，蓄热电动阀关闭，电锅炉不工作，循环加压泵变频调速恒压供水。电锅炉供水时段补水电动阀一直关闭，不进行补水操作，以免向用户供应冷水。如果在蓄热时段且蓄热水箱温度低于设定温度</a:t>
            </a:r>
            <a:r>
              <a:rPr lang="en-US" altLang="zh-CN" sz="2400" dirty="0">
                <a:latin typeface="宋体" panose="02010600030101010101" pitchFamily="2" charset="-122"/>
                <a:ea typeface="宋体" panose="02010600030101010101" pitchFamily="2" charset="-122"/>
              </a:rPr>
              <a:t>5</a:t>
            </a:r>
            <a:r>
              <a:rPr lang="zh-CN" altLang="zh-CN" sz="2400" dirty="0">
                <a:latin typeface="宋体" panose="02010600030101010101" pitchFamily="2" charset="-122"/>
                <a:ea typeface="宋体" panose="02010600030101010101" pitchFamily="2" charset="-122"/>
              </a:rPr>
              <a:t>℃，循环加压泵再次投入运行，</a:t>
            </a:r>
            <a:r>
              <a:rPr lang="en-US" altLang="zh-CN" sz="2400" dirty="0">
                <a:latin typeface="宋体" panose="02010600030101010101" pitchFamily="2" charset="-122"/>
                <a:ea typeface="宋体" panose="02010600030101010101" pitchFamily="2" charset="-122"/>
              </a:rPr>
              <a:t>30</a:t>
            </a:r>
            <a:r>
              <a:rPr lang="zh-CN" altLang="zh-CN" sz="2400" dirty="0">
                <a:latin typeface="宋体" panose="02010600030101010101" pitchFamily="2" charset="-122"/>
                <a:ea typeface="宋体" panose="02010600030101010101" pitchFamily="2" charset="-122"/>
              </a:rPr>
              <a:t>秒之后电锅炉开始工作。</a:t>
            </a:r>
            <a:endParaRPr lang="zh-CN" altLang="en-US"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2120374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30" y="2375077"/>
            <a:ext cx="8781199" cy="3761123"/>
          </a:xfrm>
          <a:prstGeom prst="rect">
            <a:avLst/>
          </a:prstGeom>
        </p:spPr>
      </p:pic>
      <p:sp>
        <p:nvSpPr>
          <p:cNvPr id="4" name="文本框 3"/>
          <p:cNvSpPr txBox="1"/>
          <p:nvPr/>
        </p:nvSpPr>
        <p:spPr>
          <a:xfrm>
            <a:off x="2689412" y="1628123"/>
            <a:ext cx="4288971" cy="584775"/>
          </a:xfrm>
          <a:prstGeom prst="rect">
            <a:avLst/>
          </a:prstGeom>
          <a:noFill/>
        </p:spPr>
        <p:txBody>
          <a:bodyPr wrap="square" rtlCol="0">
            <a:spAutoFit/>
          </a:bodyPr>
          <a:lstStyle/>
          <a:p>
            <a:r>
              <a:rPr lang="zh-CN" altLang="en-US" sz="3200" dirty="0" smtClean="0">
                <a:latin typeface="宋体" panose="02010600030101010101" pitchFamily="2" charset="-122"/>
                <a:ea typeface="宋体" panose="02010600030101010101" pitchFamily="2" charset="-122"/>
              </a:rPr>
              <a:t>蒸汽供热系统工艺图</a:t>
            </a:r>
            <a:endParaRPr lang="zh-CN" altLang="en-US" sz="3200" dirty="0">
              <a:latin typeface="宋体" panose="02010600030101010101" pitchFamily="2" charset="-122"/>
              <a:ea typeface="宋体" panose="02010600030101010101" pitchFamily="2" charset="-122"/>
            </a:endParaRPr>
          </a:p>
        </p:txBody>
      </p:sp>
      <p:sp>
        <p:nvSpPr>
          <p:cNvPr id="7" name="标题 4"/>
          <p:cNvSpPr txBox="1">
            <a:spLocks/>
          </p:cNvSpPr>
          <p:nvPr/>
        </p:nvSpPr>
        <p:spPr>
          <a:xfrm>
            <a:off x="847462" y="228599"/>
            <a:ext cx="8819052" cy="1497931"/>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n-lt"/>
                <a:ea typeface="+mn-ea"/>
                <a:cs typeface="+mn-cs"/>
              </a:defRPr>
            </a:lvl1pPr>
            <a:lvl2pPr eaLnBrk="1" hangingPunct="1">
              <a:defRPr>
                <a:solidFill>
                  <a:schemeClr val="dk1"/>
                </a:solidFill>
                <a:latin typeface="+mn-lt"/>
                <a:ea typeface="+mn-ea"/>
                <a:cs typeface="+mn-cs"/>
              </a:defRPr>
            </a:lvl2pPr>
            <a:lvl3pPr eaLnBrk="1" hangingPunct="1">
              <a:defRPr>
                <a:solidFill>
                  <a:schemeClr val="dk1"/>
                </a:solidFill>
                <a:latin typeface="+mn-lt"/>
                <a:ea typeface="+mn-ea"/>
                <a:cs typeface="+mn-cs"/>
              </a:defRPr>
            </a:lvl3pPr>
            <a:lvl4pPr eaLnBrk="1" hangingPunct="1">
              <a:defRPr>
                <a:solidFill>
                  <a:schemeClr val="dk1"/>
                </a:solidFill>
                <a:latin typeface="+mn-lt"/>
                <a:ea typeface="+mn-ea"/>
                <a:cs typeface="+mn-cs"/>
              </a:defRPr>
            </a:lvl4pPr>
            <a:lvl5pPr eaLnBrk="1" hangingPunct="1">
              <a:defRPr>
                <a:solidFill>
                  <a:schemeClr val="dk1"/>
                </a:solidFill>
                <a:latin typeface="+mn-lt"/>
                <a:ea typeface="+mn-ea"/>
                <a:cs typeface="+mn-cs"/>
              </a:defRPr>
            </a:lvl5pPr>
            <a:lvl6pPr eaLnBrk="1" hangingPunct="1">
              <a:defRPr>
                <a:solidFill>
                  <a:schemeClr val="dk1"/>
                </a:solidFill>
                <a:latin typeface="+mn-lt"/>
                <a:ea typeface="+mn-ea"/>
                <a:cs typeface="+mn-cs"/>
              </a:defRPr>
            </a:lvl6pPr>
            <a:lvl7pPr eaLnBrk="1" hangingPunct="1">
              <a:defRPr>
                <a:solidFill>
                  <a:schemeClr val="dk1"/>
                </a:solidFill>
                <a:latin typeface="+mn-lt"/>
                <a:ea typeface="+mn-ea"/>
                <a:cs typeface="+mn-cs"/>
              </a:defRPr>
            </a:lvl7pPr>
            <a:lvl8pPr eaLnBrk="1" hangingPunct="1">
              <a:defRPr>
                <a:solidFill>
                  <a:schemeClr val="dk1"/>
                </a:solidFill>
                <a:latin typeface="+mn-lt"/>
                <a:ea typeface="+mn-ea"/>
                <a:cs typeface="+mn-cs"/>
              </a:defRPr>
            </a:lvl8pPr>
            <a:lvl9pPr eaLnBrk="1" hangingPunct="1">
              <a:defRPr>
                <a:solidFill>
                  <a:schemeClr val="dk1"/>
                </a:solidFill>
                <a:latin typeface="+mn-lt"/>
                <a:ea typeface="+mn-ea"/>
                <a:cs typeface="+mn-cs"/>
              </a:defRPr>
            </a:lvl9pPr>
          </a:lstStyle>
          <a:p>
            <a:pPr algn="l"/>
            <a:r>
              <a:rPr lang="zh-CN" altLang="en-US" sz="3600" dirty="0" smtClean="0">
                <a:solidFill>
                  <a:schemeClr val="tx1"/>
                </a:solidFill>
                <a:latin typeface="宋体" panose="02010600030101010101" pitchFamily="2" charset="-122"/>
                <a:ea typeface="宋体" panose="02010600030101010101" pitchFamily="2" charset="-122"/>
              </a:rPr>
              <a:t>二、</a:t>
            </a:r>
            <a:r>
              <a:rPr lang="zh-CN" altLang="zh-CN" sz="3600" dirty="0" smtClean="0">
                <a:solidFill>
                  <a:schemeClr val="tx1"/>
                </a:solidFill>
                <a:latin typeface="宋体" panose="02010600030101010101" pitchFamily="2" charset="-122"/>
                <a:ea typeface="宋体" panose="02010600030101010101" pitchFamily="2" charset="-122"/>
              </a:rPr>
              <a:t>城市供热系统可按下列方式进行分类：</a:t>
            </a:r>
            <a:br>
              <a:rPr lang="zh-CN" altLang="zh-CN" sz="3600" dirty="0" smtClean="0">
                <a:solidFill>
                  <a:schemeClr val="tx1"/>
                </a:solidFill>
                <a:latin typeface="宋体" panose="02010600030101010101" pitchFamily="2" charset="-122"/>
                <a:ea typeface="宋体" panose="02010600030101010101" pitchFamily="2" charset="-122"/>
              </a:rPr>
            </a:br>
            <a:r>
              <a:rPr lang="en-US" altLang="zh-CN" sz="3600" dirty="0" smtClean="0">
                <a:solidFill>
                  <a:schemeClr val="tx1"/>
                </a:solidFill>
                <a:latin typeface="宋体" panose="02010600030101010101" pitchFamily="2" charset="-122"/>
                <a:ea typeface="宋体" panose="02010600030101010101" pitchFamily="2" charset="-122"/>
              </a:rPr>
              <a:t>1</a:t>
            </a:r>
            <a:r>
              <a:rPr lang="zh-CN" altLang="en-US" sz="3600" dirty="0" smtClean="0">
                <a:solidFill>
                  <a:schemeClr val="tx1"/>
                </a:solidFill>
                <a:latin typeface="宋体" panose="02010600030101010101" pitchFamily="2" charset="-122"/>
                <a:ea typeface="宋体" panose="02010600030101010101" pitchFamily="2" charset="-122"/>
              </a:rPr>
              <a:t>、</a:t>
            </a:r>
            <a:r>
              <a:rPr lang="zh-CN" altLang="zh-CN" sz="2400" dirty="0" smtClean="0">
                <a:solidFill>
                  <a:schemeClr val="tx1"/>
                </a:solidFill>
                <a:latin typeface="宋体" panose="02010600030101010101" pitchFamily="2" charset="-122"/>
                <a:ea typeface="宋体" panose="02010600030101010101" pitchFamily="2" charset="-122"/>
              </a:rPr>
              <a:t>按热媒不同，分为热水供热系统和</a:t>
            </a:r>
            <a:r>
              <a:rPr lang="zh-CN" altLang="en-US" sz="2400" dirty="0" smtClean="0">
                <a:solidFill>
                  <a:schemeClr val="tx1"/>
                </a:solidFill>
                <a:latin typeface="宋体" panose="02010600030101010101" pitchFamily="2" charset="-122"/>
                <a:ea typeface="宋体" panose="02010600030101010101" pitchFamily="2" charset="-122"/>
              </a:rPr>
              <a:t>蒸汽</a:t>
            </a:r>
            <a:r>
              <a:rPr lang="zh-CN" altLang="zh-CN" sz="2400" dirty="0" smtClean="0">
                <a:solidFill>
                  <a:schemeClr val="tx1"/>
                </a:solidFill>
                <a:latin typeface="宋体" panose="02010600030101010101" pitchFamily="2" charset="-122"/>
                <a:ea typeface="宋体" panose="02010600030101010101" pitchFamily="2" charset="-122"/>
              </a:rPr>
              <a:t>供热系统。</a:t>
            </a:r>
            <a:r>
              <a:rPr lang="en-US" altLang="zh-CN" sz="2400" dirty="0" smtClean="0">
                <a:solidFill>
                  <a:schemeClr val="tx1"/>
                </a:solidFill>
                <a:latin typeface="宋体" panose="02010600030101010101" pitchFamily="2" charset="-122"/>
                <a:ea typeface="宋体" panose="02010600030101010101" pitchFamily="2" charset="-122"/>
              </a:rPr>
              <a:t/>
            </a:r>
            <a:br>
              <a:rPr lang="en-US" altLang="zh-CN" sz="2400" dirty="0" smtClean="0">
                <a:solidFill>
                  <a:schemeClr val="tx1"/>
                </a:solidFill>
                <a:latin typeface="宋体" panose="02010600030101010101" pitchFamily="2" charset="-122"/>
                <a:ea typeface="宋体" panose="02010600030101010101" pitchFamily="2" charset="-122"/>
              </a:rPr>
            </a:br>
            <a:endParaRPr lang="zh-CN" altLang="en-US" sz="2400" dirty="0">
              <a:solidFill>
                <a:schemeClr val="tx1"/>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47213464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p:cNvSpPr>
            <a:spLocks noGrp="1"/>
          </p:cNvSpPr>
          <p:nvPr>
            <p:ph type="ctrTitle"/>
          </p:nvPr>
        </p:nvSpPr>
        <p:spPr>
          <a:xfrm>
            <a:off x="653143" y="174171"/>
            <a:ext cx="7866308" cy="515257"/>
          </a:xfrm>
        </p:spPr>
        <p:txBody>
          <a:bodyPr/>
          <a:lstStyle/>
          <a:p>
            <a:pPr algn="l"/>
            <a:r>
              <a:rPr lang="en-US" altLang="zh-CN" sz="2400" dirty="0" smtClean="0">
                <a:solidFill>
                  <a:schemeClr val="tx1"/>
                </a:solidFill>
                <a:latin typeface="宋体" panose="02010600030101010101" pitchFamily="2" charset="-122"/>
                <a:ea typeface="宋体" panose="02010600030101010101" pitchFamily="2" charset="-122"/>
              </a:rPr>
              <a:t> </a:t>
            </a:r>
            <a:r>
              <a:rPr lang="zh-CN" altLang="en-US" sz="2400" dirty="0" smtClean="0">
                <a:solidFill>
                  <a:schemeClr val="tx1"/>
                </a:solidFill>
                <a:latin typeface="宋体" panose="02010600030101010101" pitchFamily="2" charset="-122"/>
                <a:ea typeface="宋体" panose="02010600030101010101" pitchFamily="2" charset="-122"/>
              </a:rPr>
              <a:t>三、热源</a:t>
            </a:r>
            <a:r>
              <a:rPr lang="en-US" altLang="zh-CN" sz="2400" dirty="0" smtClean="0">
                <a:solidFill>
                  <a:schemeClr val="tx1"/>
                </a:solidFill>
                <a:latin typeface="宋体" panose="02010600030101010101" pitchFamily="2" charset="-122"/>
                <a:ea typeface="宋体" panose="02010600030101010101" pitchFamily="2" charset="-122"/>
              </a:rPr>
              <a:t>    </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6" name="矩形 5"/>
          <p:cNvSpPr/>
          <p:nvPr/>
        </p:nvSpPr>
        <p:spPr>
          <a:xfrm>
            <a:off x="653143" y="689428"/>
            <a:ext cx="8788400" cy="461665"/>
          </a:xfrm>
          <a:prstGeom prst="rect">
            <a:avLst/>
          </a:prstGeom>
        </p:spPr>
        <p:txBody>
          <a:bodyPr wrap="square">
            <a:spAutoFit/>
          </a:bodyPr>
          <a:lstStyle/>
          <a:p>
            <a:r>
              <a:rPr lang="en-US" altLang="zh-CN" sz="2400" dirty="0" smtClean="0">
                <a:latin typeface="宋体" panose="02010600030101010101" pitchFamily="2" charset="-122"/>
                <a:ea typeface="宋体" panose="02010600030101010101" pitchFamily="2" charset="-122"/>
                <a:cs typeface="+mj-cs"/>
              </a:rPr>
              <a:t>2.</a:t>
            </a:r>
            <a:r>
              <a:rPr lang="zh-CN" altLang="en-US" sz="2400" dirty="0" smtClean="0">
                <a:latin typeface="宋体" panose="02010600030101010101" pitchFamily="2" charset="-122"/>
                <a:ea typeface="宋体" panose="02010600030101010101" pitchFamily="2" charset="-122"/>
                <a:cs typeface="+mj-cs"/>
              </a:rPr>
              <a:t>锅炉房</a:t>
            </a:r>
            <a:r>
              <a:rPr lang="en-US" altLang="zh-CN" sz="2400" dirty="0" smtClean="0">
                <a:latin typeface="宋体" panose="02010600030101010101" pitchFamily="2" charset="-122"/>
                <a:ea typeface="宋体" panose="02010600030101010101" pitchFamily="2" charset="-122"/>
                <a:cs typeface="+mj-cs"/>
              </a:rPr>
              <a:t>-</a:t>
            </a:r>
            <a:r>
              <a:rPr lang="zh-CN" altLang="en-US" sz="2400" dirty="0" smtClean="0">
                <a:latin typeface="宋体" panose="02010600030101010101" pitchFamily="2" charset="-122"/>
                <a:ea typeface="宋体" panose="02010600030101010101" pitchFamily="2" charset="-122"/>
                <a:cs typeface="+mj-cs"/>
              </a:rPr>
              <a:t>设备组成</a:t>
            </a:r>
            <a:endParaRPr lang="zh-CN" altLang="en-US" sz="2400" dirty="0">
              <a:latin typeface="宋体" panose="02010600030101010101" pitchFamily="2" charset="-122"/>
              <a:ea typeface="宋体" panose="02010600030101010101" pitchFamily="2" charset="-122"/>
              <a:cs typeface="+mj-cs"/>
            </a:endParaRPr>
          </a:p>
        </p:txBody>
      </p:sp>
      <p:sp>
        <p:nvSpPr>
          <p:cNvPr id="8" name="矩形 7"/>
          <p:cNvSpPr/>
          <p:nvPr/>
        </p:nvSpPr>
        <p:spPr>
          <a:xfrm>
            <a:off x="1302942" y="1686786"/>
            <a:ext cx="4640658" cy="461665"/>
          </a:xfrm>
          <a:prstGeom prst="rect">
            <a:avLst/>
          </a:prstGeom>
        </p:spPr>
        <p:txBody>
          <a:bodyPr wrap="square">
            <a:spAutoFit/>
          </a:bodyPr>
          <a:lstStyle/>
          <a:p>
            <a:r>
              <a:rPr lang="zh-CN" altLang="en-US" sz="2400" dirty="0" smtClean="0">
                <a:latin typeface="宋体" panose="02010600030101010101" pitchFamily="2" charset="-122"/>
                <a:ea typeface="宋体" panose="02010600030101010101" pitchFamily="2" charset="-122"/>
                <a:cs typeface="+mj-cs"/>
              </a:rPr>
              <a:t>燃煤、燃气、生物质等锅炉</a:t>
            </a:r>
            <a:endParaRPr lang="zh-CN" altLang="en-US" sz="2400" dirty="0">
              <a:latin typeface="宋体" panose="02010600030101010101" pitchFamily="2" charset="-122"/>
              <a:ea typeface="宋体" panose="02010600030101010101" pitchFamily="2" charset="-122"/>
              <a:cs typeface="+mj-cs"/>
            </a:endParaRPr>
          </a:p>
        </p:txBody>
      </p:sp>
      <p:sp>
        <p:nvSpPr>
          <p:cNvPr id="12" name="矩形 11"/>
          <p:cNvSpPr/>
          <p:nvPr/>
        </p:nvSpPr>
        <p:spPr>
          <a:xfrm>
            <a:off x="1302942" y="3169151"/>
            <a:ext cx="5882719" cy="830997"/>
          </a:xfrm>
          <a:prstGeom prst="rect">
            <a:avLst/>
          </a:prstGeom>
        </p:spPr>
        <p:txBody>
          <a:bodyPr wrap="square">
            <a:spAutoFit/>
          </a:bodyPr>
          <a:lstStyle/>
          <a:p>
            <a:r>
              <a:rPr lang="zh-CN" altLang="en-US" sz="2400" dirty="0" smtClean="0">
                <a:latin typeface="宋体" panose="02010600030101010101" pitchFamily="2" charset="-122"/>
                <a:ea typeface="宋体" panose="02010600030101010101" pitchFamily="2" charset="-122"/>
              </a:rPr>
              <a:t>循环水泵</a:t>
            </a:r>
            <a:r>
              <a:rPr lang="zh-CN" altLang="en-US" sz="2400" dirty="0" smtClean="0">
                <a:latin typeface="宋体" panose="02010600030101010101" pitchFamily="2" charset="-122"/>
                <a:ea typeface="宋体" panose="02010600030101010101" pitchFamily="2" charset="-122"/>
                <a:cs typeface="+mj-cs"/>
              </a:rPr>
              <a:t>、补水泵、水处理系统、水箱、调节阀</a:t>
            </a:r>
            <a:endParaRPr lang="zh-CN" altLang="en-US" sz="2400" dirty="0">
              <a:latin typeface="宋体" panose="02010600030101010101" pitchFamily="2" charset="-122"/>
              <a:ea typeface="宋体" panose="02010600030101010101" pitchFamily="2" charset="-122"/>
              <a:cs typeface="+mj-cs"/>
            </a:endParaRPr>
          </a:p>
        </p:txBody>
      </p:sp>
      <p:sp>
        <p:nvSpPr>
          <p:cNvPr id="13" name="矩形 12"/>
          <p:cNvSpPr/>
          <p:nvPr/>
        </p:nvSpPr>
        <p:spPr>
          <a:xfrm>
            <a:off x="1250567" y="4805626"/>
            <a:ext cx="6074660" cy="830997"/>
          </a:xfrm>
          <a:prstGeom prst="rect">
            <a:avLst/>
          </a:prstGeom>
        </p:spPr>
        <p:txBody>
          <a:bodyPr wrap="square">
            <a:spAutoFit/>
          </a:bodyPr>
          <a:lstStyle/>
          <a:p>
            <a:r>
              <a:rPr lang="zh-CN" altLang="en-US" sz="2400" dirty="0" smtClean="0">
                <a:latin typeface="宋体" panose="02010600030101010101" pitchFamily="2" charset="-122"/>
                <a:ea typeface="宋体" panose="02010600030101010101" pitchFamily="2" charset="-122"/>
                <a:cs typeface="+mj-cs"/>
              </a:rPr>
              <a:t>配电柜、自动控制柜、变频柜、热表、流量计、压力变送器、温度</a:t>
            </a:r>
            <a:r>
              <a:rPr lang="zh-CN" altLang="en-US" sz="2400" dirty="0" smtClean="0">
                <a:latin typeface="宋体" panose="02010600030101010101" pitchFamily="2" charset="-122"/>
                <a:ea typeface="宋体" panose="02010600030101010101" pitchFamily="2" charset="-122"/>
              </a:rPr>
              <a:t>变送器、液位计</a:t>
            </a:r>
            <a:endParaRPr lang="zh-CN" altLang="en-US" sz="2400" dirty="0">
              <a:latin typeface="宋体" panose="02010600030101010101" pitchFamily="2" charset="-122"/>
              <a:ea typeface="宋体" panose="02010600030101010101" pitchFamily="2" charset="-122"/>
              <a:cs typeface="+mj-cs"/>
            </a:endParaRPr>
          </a:p>
        </p:txBody>
      </p:sp>
      <p:sp>
        <p:nvSpPr>
          <p:cNvPr id="14" name="矩形 13"/>
          <p:cNvSpPr/>
          <p:nvPr/>
        </p:nvSpPr>
        <p:spPr>
          <a:xfrm>
            <a:off x="302938" y="1309670"/>
            <a:ext cx="700410" cy="1200329"/>
          </a:xfrm>
          <a:prstGeom prst="rect">
            <a:avLst/>
          </a:prstGeom>
          <a:noFill/>
        </p:spPr>
        <p:txBody>
          <a:bodyPr wrap="square" lIns="91440" tIns="45720" rIns="91440" bIns="45720">
            <a:spAutoFit/>
          </a:bodyPr>
          <a:lstStyle/>
          <a:p>
            <a:pPr algn="ctr"/>
            <a:r>
              <a:rPr lang="zh-CN" altLang="en-US" sz="24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主</a:t>
            </a:r>
            <a:r>
              <a:rPr lang="zh-CN" altLang="en-US" sz="24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设备</a:t>
            </a:r>
            <a:endParaRPr lang="zh-CN" altLang="en-US" sz="2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15" name="矩形 14"/>
          <p:cNvSpPr/>
          <p:nvPr/>
        </p:nvSpPr>
        <p:spPr>
          <a:xfrm>
            <a:off x="302938" y="2799819"/>
            <a:ext cx="700410" cy="1569660"/>
          </a:xfrm>
          <a:prstGeom prst="rect">
            <a:avLst/>
          </a:prstGeom>
          <a:noFill/>
        </p:spPr>
        <p:txBody>
          <a:bodyPr wrap="square" lIns="91440" tIns="45720" rIns="91440" bIns="45720">
            <a:spAutoFit/>
          </a:bodyPr>
          <a:lstStyle/>
          <a:p>
            <a:pPr algn="ctr"/>
            <a:r>
              <a:rPr lang="zh-CN" altLang="en-US" sz="24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辅助设备</a:t>
            </a:r>
            <a:endParaRPr lang="zh-CN" altLang="en-US" sz="2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16" name="矩形 15"/>
          <p:cNvSpPr/>
          <p:nvPr/>
        </p:nvSpPr>
        <p:spPr>
          <a:xfrm>
            <a:off x="134449" y="4670837"/>
            <a:ext cx="1037388" cy="1200329"/>
          </a:xfrm>
          <a:prstGeom prst="rect">
            <a:avLst/>
          </a:prstGeom>
          <a:noFill/>
        </p:spPr>
        <p:txBody>
          <a:bodyPr wrap="square" lIns="91440" tIns="45720" rIns="91440" bIns="45720">
            <a:spAutoFit/>
          </a:bodyPr>
          <a:lstStyle/>
          <a:p>
            <a:pPr algn="ctr"/>
            <a:r>
              <a:rPr lang="zh-CN" altLang="en-US" sz="24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电气自控设备</a:t>
            </a:r>
            <a:endParaRPr lang="zh-CN" altLang="en-US" sz="2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Tree>
    <p:extLst>
      <p:ext uri="{BB962C8B-B14F-4D97-AF65-F5344CB8AC3E}">
        <p14:creationId xmlns:p14="http://schemas.microsoft.com/office/powerpoint/2010/main" val="30787732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p:cNvSpPr>
            <a:spLocks noGrp="1"/>
          </p:cNvSpPr>
          <p:nvPr>
            <p:ph type="ctrTitle"/>
          </p:nvPr>
        </p:nvSpPr>
        <p:spPr>
          <a:xfrm>
            <a:off x="653143" y="174171"/>
            <a:ext cx="7866308" cy="515257"/>
          </a:xfrm>
        </p:spPr>
        <p:txBody>
          <a:bodyPr/>
          <a:lstStyle/>
          <a:p>
            <a:pPr algn="l"/>
            <a:r>
              <a:rPr lang="en-US" altLang="zh-CN" sz="2400" dirty="0" smtClean="0">
                <a:solidFill>
                  <a:schemeClr val="tx1"/>
                </a:solidFill>
                <a:latin typeface="宋体" panose="02010600030101010101" pitchFamily="2" charset="-122"/>
                <a:ea typeface="宋体" panose="02010600030101010101" pitchFamily="2" charset="-122"/>
              </a:rPr>
              <a:t> </a:t>
            </a:r>
            <a:r>
              <a:rPr lang="zh-CN" altLang="en-US" sz="2400" dirty="0" smtClean="0">
                <a:solidFill>
                  <a:schemeClr val="tx1"/>
                </a:solidFill>
                <a:latin typeface="宋体" panose="02010600030101010101" pitchFamily="2" charset="-122"/>
                <a:ea typeface="宋体" panose="02010600030101010101" pitchFamily="2" charset="-122"/>
              </a:rPr>
              <a:t>三、热源</a:t>
            </a:r>
            <a:r>
              <a:rPr lang="en-US" altLang="zh-CN" sz="2400" dirty="0" smtClean="0">
                <a:solidFill>
                  <a:schemeClr val="tx1"/>
                </a:solidFill>
                <a:latin typeface="宋体" panose="02010600030101010101" pitchFamily="2" charset="-122"/>
                <a:ea typeface="宋体" panose="02010600030101010101" pitchFamily="2" charset="-122"/>
              </a:rPr>
              <a:t>    </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6" name="矩形 5"/>
          <p:cNvSpPr/>
          <p:nvPr/>
        </p:nvSpPr>
        <p:spPr>
          <a:xfrm>
            <a:off x="653143" y="689428"/>
            <a:ext cx="8788400" cy="461665"/>
          </a:xfrm>
          <a:prstGeom prst="rect">
            <a:avLst/>
          </a:prstGeom>
        </p:spPr>
        <p:txBody>
          <a:bodyPr wrap="square">
            <a:spAutoFit/>
          </a:bodyPr>
          <a:lstStyle/>
          <a:p>
            <a:r>
              <a:rPr lang="en-US" altLang="zh-CN" sz="2400" dirty="0" smtClean="0">
                <a:latin typeface="宋体" panose="02010600030101010101" pitchFamily="2" charset="-122"/>
                <a:ea typeface="宋体" panose="02010600030101010101" pitchFamily="2" charset="-122"/>
                <a:cs typeface="+mj-cs"/>
              </a:rPr>
              <a:t>3.</a:t>
            </a:r>
            <a:r>
              <a:rPr lang="zh-CN" altLang="zh-CN" sz="2400" dirty="0">
                <a:latin typeface="宋体" panose="02010600030101010101" pitchFamily="2" charset="-122"/>
                <a:ea typeface="宋体" panose="02010600030101010101" pitchFamily="2" charset="-122"/>
              </a:rPr>
              <a:t>工业余热热源</a:t>
            </a:r>
            <a:endParaRPr lang="zh-CN" altLang="en-US" sz="2400" dirty="0">
              <a:latin typeface="宋体" panose="02010600030101010101" pitchFamily="2" charset="-122"/>
              <a:ea typeface="宋体" panose="02010600030101010101" pitchFamily="2" charset="-122"/>
              <a:cs typeface="+mj-cs"/>
            </a:endParaRPr>
          </a:p>
        </p:txBody>
      </p:sp>
      <p:sp>
        <p:nvSpPr>
          <p:cNvPr id="2" name="矩形 1"/>
          <p:cNvSpPr/>
          <p:nvPr/>
        </p:nvSpPr>
        <p:spPr>
          <a:xfrm>
            <a:off x="423949" y="1666350"/>
            <a:ext cx="9850582" cy="3046988"/>
          </a:xfrm>
          <a:prstGeom prst="rect">
            <a:avLst/>
          </a:prstGeom>
        </p:spPr>
        <p:txBody>
          <a:bodyPr wrap="square">
            <a:spAutoFit/>
          </a:bodyPr>
          <a:lstStyle/>
          <a:p>
            <a:r>
              <a:rPr lang="en-US" altLang="zh-CN" sz="2400" dirty="0" smtClean="0">
                <a:solidFill>
                  <a:srgbClr val="333333"/>
                </a:solidFill>
                <a:latin typeface="Helvetica" panose="020B0604020202020204" pitchFamily="34" charset="0"/>
                <a:ea typeface="宋体" panose="02010600030101010101" pitchFamily="2" charset="-122"/>
                <a:cs typeface="Times New Roman" panose="02020603050405020304" pitchFamily="18" charset="0"/>
              </a:rPr>
              <a:t>        </a:t>
            </a:r>
            <a:r>
              <a:rPr lang="zh-CN" altLang="zh-CN" sz="2400" dirty="0" smtClean="0">
                <a:solidFill>
                  <a:srgbClr val="333333"/>
                </a:solidFill>
                <a:latin typeface="Helvetica" panose="020B0604020202020204" pitchFamily="34" charset="0"/>
                <a:ea typeface="宋体" panose="02010600030101010101" pitchFamily="2" charset="-122"/>
                <a:cs typeface="Times New Roman" panose="02020603050405020304" pitchFamily="18" charset="0"/>
              </a:rPr>
              <a:t>所谓</a:t>
            </a:r>
            <a:r>
              <a:rPr lang="zh-CN" altLang="zh-CN" sz="2400" dirty="0">
                <a:solidFill>
                  <a:srgbClr val="333333"/>
                </a:solidFill>
                <a:latin typeface="Helvetica" panose="020B0604020202020204" pitchFamily="34" charset="0"/>
                <a:ea typeface="宋体" panose="02010600030101010101" pitchFamily="2" charset="-122"/>
                <a:cs typeface="Times New Roman" panose="02020603050405020304" pitchFamily="18" charset="0"/>
              </a:rPr>
              <a:t>工业余热，通常是指生产工艺过程中所产生的工业本身不能直接再利用的热量。其余热热源可分为；高温排烟余热，可燃废气、废液、废料的余热，高温产品和炉渣的余热。冷却介质的余热，化学反应余热，废汽、废水的余热。工业余热大多具有如下几个特点</a:t>
            </a:r>
            <a:r>
              <a:rPr lang="zh-CN" altLang="zh-CN" sz="2400" dirty="0" smtClean="0">
                <a:solidFill>
                  <a:srgbClr val="333333"/>
                </a:solidFill>
                <a:latin typeface="Helvetica" panose="020B0604020202020204" pitchFamily="34" charset="0"/>
                <a:ea typeface="宋体" panose="02010600030101010101" pitchFamily="2" charset="-122"/>
                <a:cs typeface="Times New Roman" panose="02020603050405020304" pitchFamily="18" charset="0"/>
              </a:rPr>
              <a:t>：</a:t>
            </a:r>
            <a:endParaRPr lang="en-US" altLang="zh-CN" sz="2400" dirty="0" smtClean="0">
              <a:solidFill>
                <a:srgbClr val="333333"/>
              </a:solidFill>
              <a:latin typeface="Helvetica" panose="020B0604020202020204" pitchFamily="34" charset="0"/>
              <a:ea typeface="宋体" panose="02010600030101010101" pitchFamily="2" charset="-122"/>
              <a:cs typeface="Times New Roman" panose="02020603050405020304" pitchFamily="18" charset="0"/>
            </a:endParaRPr>
          </a:p>
          <a:p>
            <a:r>
              <a:rPr lang="zh-CN" altLang="zh-CN" sz="2400" dirty="0" smtClean="0">
                <a:solidFill>
                  <a:srgbClr val="333333"/>
                </a:solidFill>
                <a:ea typeface="宋体" panose="02010600030101010101" pitchFamily="2" charset="-122"/>
                <a:cs typeface="宋体" panose="02010600030101010101" pitchFamily="2" charset="-122"/>
              </a:rPr>
              <a:t>①</a:t>
            </a:r>
            <a:r>
              <a:rPr lang="zh-CN" altLang="zh-CN" sz="2400" dirty="0">
                <a:solidFill>
                  <a:srgbClr val="333333"/>
                </a:solidFill>
                <a:latin typeface="Helvetica" panose="020B0604020202020204" pitchFamily="34" charset="0"/>
                <a:ea typeface="宋体" panose="02010600030101010101" pitchFamily="2" charset="-122"/>
                <a:cs typeface="Times New Roman" panose="02020603050405020304" pitchFamily="18" charset="0"/>
              </a:rPr>
              <a:t>大多数生产工艺过程的余热，它的数量和参数直接受生产工艺影响，波动较大，与外界的热负荷无直接关系。所以，利用工业余热应首先考虑用于自身的生产工艺流程上，用以提高工艺流程或设备的热能利用效率，然后再考虑向外供热或转换为电能外送</a:t>
            </a:r>
            <a:r>
              <a:rPr lang="zh-CN" altLang="zh-CN" sz="2400" dirty="0" smtClean="0">
                <a:solidFill>
                  <a:srgbClr val="333333"/>
                </a:solidFill>
                <a:latin typeface="Helvetica" panose="020B0604020202020204" pitchFamily="34" charset="0"/>
                <a:ea typeface="宋体" panose="02010600030101010101" pitchFamily="2" charset="-122"/>
                <a:cs typeface="Times New Roman" panose="02020603050405020304" pitchFamily="18" charset="0"/>
              </a:rPr>
              <a:t>。</a:t>
            </a:r>
            <a:endParaRPr lang="en-US" altLang="zh-CN" sz="2400" dirty="0" smtClean="0">
              <a:solidFill>
                <a:srgbClr val="333333"/>
              </a:solidFill>
              <a:latin typeface="Helvetica" panose="020B060402020202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09825099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p:cNvSpPr>
            <a:spLocks noGrp="1"/>
          </p:cNvSpPr>
          <p:nvPr>
            <p:ph type="ctrTitle"/>
          </p:nvPr>
        </p:nvSpPr>
        <p:spPr>
          <a:xfrm>
            <a:off x="653143" y="174171"/>
            <a:ext cx="7866308" cy="515257"/>
          </a:xfrm>
        </p:spPr>
        <p:txBody>
          <a:bodyPr/>
          <a:lstStyle/>
          <a:p>
            <a:pPr algn="l"/>
            <a:r>
              <a:rPr lang="en-US" altLang="zh-CN" sz="2400" dirty="0" smtClean="0">
                <a:solidFill>
                  <a:schemeClr val="tx1"/>
                </a:solidFill>
                <a:latin typeface="宋体" panose="02010600030101010101" pitchFamily="2" charset="-122"/>
                <a:ea typeface="宋体" panose="02010600030101010101" pitchFamily="2" charset="-122"/>
              </a:rPr>
              <a:t> </a:t>
            </a:r>
            <a:r>
              <a:rPr lang="zh-CN" altLang="en-US" sz="2400" dirty="0" smtClean="0">
                <a:solidFill>
                  <a:schemeClr val="tx1"/>
                </a:solidFill>
                <a:latin typeface="宋体" panose="02010600030101010101" pitchFamily="2" charset="-122"/>
                <a:ea typeface="宋体" panose="02010600030101010101" pitchFamily="2" charset="-122"/>
              </a:rPr>
              <a:t>三、热源</a:t>
            </a:r>
            <a:r>
              <a:rPr lang="en-US" altLang="zh-CN" sz="2400" dirty="0" smtClean="0">
                <a:solidFill>
                  <a:schemeClr val="tx1"/>
                </a:solidFill>
                <a:latin typeface="宋体" panose="02010600030101010101" pitchFamily="2" charset="-122"/>
                <a:ea typeface="宋体" panose="02010600030101010101" pitchFamily="2" charset="-122"/>
              </a:rPr>
              <a:t>    </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6" name="矩形 5"/>
          <p:cNvSpPr/>
          <p:nvPr/>
        </p:nvSpPr>
        <p:spPr>
          <a:xfrm>
            <a:off x="653143" y="689428"/>
            <a:ext cx="8788400" cy="461665"/>
          </a:xfrm>
          <a:prstGeom prst="rect">
            <a:avLst/>
          </a:prstGeom>
        </p:spPr>
        <p:txBody>
          <a:bodyPr wrap="square">
            <a:spAutoFit/>
          </a:bodyPr>
          <a:lstStyle/>
          <a:p>
            <a:r>
              <a:rPr lang="en-US" altLang="zh-CN" sz="2400" dirty="0" smtClean="0">
                <a:latin typeface="宋体" panose="02010600030101010101" pitchFamily="2" charset="-122"/>
                <a:ea typeface="宋体" panose="02010600030101010101" pitchFamily="2" charset="-122"/>
                <a:cs typeface="+mj-cs"/>
              </a:rPr>
              <a:t>3.</a:t>
            </a:r>
            <a:r>
              <a:rPr lang="zh-CN" altLang="zh-CN" sz="2400" dirty="0">
                <a:latin typeface="宋体" panose="02010600030101010101" pitchFamily="2" charset="-122"/>
                <a:ea typeface="宋体" panose="02010600030101010101" pitchFamily="2" charset="-122"/>
              </a:rPr>
              <a:t>工业余热热源</a:t>
            </a:r>
            <a:endParaRPr lang="zh-CN" altLang="en-US" sz="2400" dirty="0">
              <a:latin typeface="宋体" panose="02010600030101010101" pitchFamily="2" charset="-122"/>
              <a:ea typeface="宋体" panose="02010600030101010101" pitchFamily="2" charset="-122"/>
              <a:cs typeface="+mj-cs"/>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265" y="1408656"/>
            <a:ext cx="10058400" cy="4673287"/>
          </a:xfrm>
          <a:prstGeom prst="rect">
            <a:avLst/>
          </a:prstGeom>
        </p:spPr>
      </p:pic>
    </p:spTree>
    <p:extLst>
      <p:ext uri="{BB962C8B-B14F-4D97-AF65-F5344CB8AC3E}">
        <p14:creationId xmlns:p14="http://schemas.microsoft.com/office/powerpoint/2010/main" val="314761798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p:cNvSpPr>
            <a:spLocks noGrp="1"/>
          </p:cNvSpPr>
          <p:nvPr>
            <p:ph type="ctrTitle"/>
          </p:nvPr>
        </p:nvSpPr>
        <p:spPr>
          <a:xfrm>
            <a:off x="653143" y="174171"/>
            <a:ext cx="7866308" cy="515257"/>
          </a:xfrm>
        </p:spPr>
        <p:txBody>
          <a:bodyPr/>
          <a:lstStyle/>
          <a:p>
            <a:pPr algn="l"/>
            <a:r>
              <a:rPr lang="en-US" altLang="zh-CN" sz="2400" dirty="0" smtClean="0">
                <a:solidFill>
                  <a:schemeClr val="tx1"/>
                </a:solidFill>
                <a:latin typeface="宋体" panose="02010600030101010101" pitchFamily="2" charset="-122"/>
                <a:ea typeface="宋体" panose="02010600030101010101" pitchFamily="2" charset="-122"/>
              </a:rPr>
              <a:t> </a:t>
            </a:r>
            <a:r>
              <a:rPr lang="zh-CN" altLang="en-US" sz="2400" dirty="0" smtClean="0">
                <a:solidFill>
                  <a:schemeClr val="tx1"/>
                </a:solidFill>
                <a:latin typeface="宋体" panose="02010600030101010101" pitchFamily="2" charset="-122"/>
                <a:ea typeface="宋体" panose="02010600030101010101" pitchFamily="2" charset="-122"/>
              </a:rPr>
              <a:t>三、热源</a:t>
            </a:r>
            <a:r>
              <a:rPr lang="en-US" altLang="zh-CN" sz="2400" dirty="0" smtClean="0">
                <a:solidFill>
                  <a:schemeClr val="tx1"/>
                </a:solidFill>
                <a:latin typeface="宋体" panose="02010600030101010101" pitchFamily="2" charset="-122"/>
                <a:ea typeface="宋体" panose="02010600030101010101" pitchFamily="2" charset="-122"/>
              </a:rPr>
              <a:t>    </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6" name="矩形 5"/>
          <p:cNvSpPr/>
          <p:nvPr/>
        </p:nvSpPr>
        <p:spPr>
          <a:xfrm>
            <a:off x="653143" y="689428"/>
            <a:ext cx="8788400" cy="461665"/>
          </a:xfrm>
          <a:prstGeom prst="rect">
            <a:avLst/>
          </a:prstGeom>
        </p:spPr>
        <p:txBody>
          <a:bodyPr wrap="square">
            <a:spAutoFit/>
          </a:bodyPr>
          <a:lstStyle/>
          <a:p>
            <a:r>
              <a:rPr lang="en-US" altLang="zh-CN" sz="2400" dirty="0" smtClean="0">
                <a:latin typeface="宋体" panose="02010600030101010101" pitchFamily="2" charset="-122"/>
                <a:ea typeface="宋体" panose="02010600030101010101" pitchFamily="2" charset="-122"/>
                <a:cs typeface="+mj-cs"/>
              </a:rPr>
              <a:t>3.</a:t>
            </a:r>
            <a:r>
              <a:rPr lang="zh-CN" altLang="zh-CN" sz="2400" dirty="0">
                <a:latin typeface="宋体" panose="02010600030101010101" pitchFamily="2" charset="-122"/>
                <a:ea typeface="宋体" panose="02010600030101010101" pitchFamily="2" charset="-122"/>
              </a:rPr>
              <a:t>工业余热热源</a:t>
            </a:r>
            <a:endParaRPr lang="zh-CN" altLang="en-US" sz="2400" dirty="0">
              <a:latin typeface="宋体" panose="02010600030101010101" pitchFamily="2" charset="-122"/>
              <a:ea typeface="宋体" panose="02010600030101010101" pitchFamily="2" charset="-122"/>
              <a:cs typeface="+mj-cs"/>
            </a:endParaRPr>
          </a:p>
        </p:txBody>
      </p:sp>
      <p:sp>
        <p:nvSpPr>
          <p:cNvPr id="2" name="矩形 1"/>
          <p:cNvSpPr/>
          <p:nvPr/>
        </p:nvSpPr>
        <p:spPr>
          <a:xfrm>
            <a:off x="457200" y="1861391"/>
            <a:ext cx="11421688" cy="3416320"/>
          </a:xfrm>
          <a:prstGeom prst="rect">
            <a:avLst/>
          </a:prstGeom>
        </p:spPr>
        <p:txBody>
          <a:bodyPr wrap="square">
            <a:spAutoFit/>
          </a:bodyPr>
          <a:lstStyle/>
          <a:p>
            <a:r>
              <a:rPr lang="zh-CN" altLang="zh-CN" sz="2400" dirty="0" smtClean="0">
                <a:solidFill>
                  <a:srgbClr val="333333"/>
                </a:solidFill>
                <a:ea typeface="宋体" panose="02010600030101010101" pitchFamily="2" charset="-122"/>
                <a:cs typeface="宋体" panose="02010600030101010101" pitchFamily="2" charset="-122"/>
              </a:rPr>
              <a:t>②</a:t>
            </a:r>
            <a:r>
              <a:rPr lang="zh-CN" altLang="zh-CN" sz="2400" dirty="0">
                <a:solidFill>
                  <a:srgbClr val="333333"/>
                </a:solidFill>
                <a:latin typeface="Helvetica" panose="020B0604020202020204" pitchFamily="34" charset="0"/>
                <a:ea typeface="宋体" panose="02010600030101010101" pitchFamily="2" charset="-122"/>
                <a:cs typeface="Times New Roman" panose="02020603050405020304" pitchFamily="18" charset="0"/>
              </a:rPr>
              <a:t>大多数工业余热的载能体（如可燃气体、高温烟气、乏汽、工艺产品的物理热等），都属于高温和非洁净的载能体，利用这些热能时，往往需要加添热能转换装置，或直接利用时，应考虑对载能体适当洁净的问题</a:t>
            </a:r>
            <a:r>
              <a:rPr lang="zh-CN" altLang="zh-CN" sz="2400" dirty="0" smtClean="0">
                <a:solidFill>
                  <a:srgbClr val="333333"/>
                </a:solidFill>
                <a:latin typeface="Helvetica" panose="020B0604020202020204" pitchFamily="34" charset="0"/>
                <a:ea typeface="宋体" panose="02010600030101010101" pitchFamily="2" charset="-122"/>
                <a:cs typeface="Times New Roman" panose="02020603050405020304" pitchFamily="18" charset="0"/>
              </a:rPr>
              <a:t>。</a:t>
            </a:r>
            <a:endParaRPr lang="en-US" altLang="zh-CN" sz="2400" dirty="0" smtClean="0">
              <a:solidFill>
                <a:srgbClr val="333333"/>
              </a:solidFill>
              <a:latin typeface="Helvetica" panose="020B0604020202020204" pitchFamily="34" charset="0"/>
              <a:ea typeface="宋体" panose="02010600030101010101" pitchFamily="2" charset="-122"/>
              <a:cs typeface="Times New Roman" panose="02020603050405020304" pitchFamily="18" charset="0"/>
            </a:endParaRPr>
          </a:p>
          <a:p>
            <a:r>
              <a:rPr lang="zh-CN" altLang="zh-CN" sz="2400" dirty="0" smtClean="0">
                <a:solidFill>
                  <a:srgbClr val="333333"/>
                </a:solidFill>
                <a:ea typeface="宋体" panose="02010600030101010101" pitchFamily="2" charset="-122"/>
                <a:cs typeface="宋体" panose="02010600030101010101" pitchFamily="2" charset="-122"/>
              </a:rPr>
              <a:t>③</a:t>
            </a:r>
            <a:r>
              <a:rPr lang="zh-CN" altLang="zh-CN" sz="2400" dirty="0">
                <a:solidFill>
                  <a:srgbClr val="333333"/>
                </a:solidFill>
                <a:latin typeface="Helvetica" panose="020B0604020202020204" pitchFamily="34" charset="0"/>
                <a:ea typeface="宋体" panose="02010600030101010101" pitchFamily="2" charset="-122"/>
                <a:cs typeface="Times New Roman" panose="02020603050405020304" pitchFamily="18" charset="0"/>
              </a:rPr>
              <a:t>工业余热在较大工矿企业中较大量地存在、多种多样，因此，要针对载能体的特点，设置合适的余热利用装置。城市余热热源城市余热热源是城市公共设施中所回收的热量。比如城市垃圾处理场、地下铁路、污水处理场、地下变电所及地下送电线路等所产生的余热。如何利用这些城市余热作为城市集中供热的热源，是现代城市中的很大的课题。如能有效地利用这些余热，不仅能达到节能的目的。而且解决了城市的废弃物处理问题和环境污染问题。</a:t>
            </a:r>
            <a:endParaRPr lang="zh-CN" altLang="en-US" sz="2400" dirty="0"/>
          </a:p>
        </p:txBody>
      </p:sp>
    </p:spTree>
    <p:extLst>
      <p:ext uri="{BB962C8B-B14F-4D97-AF65-F5344CB8AC3E}">
        <p14:creationId xmlns:p14="http://schemas.microsoft.com/office/powerpoint/2010/main" val="212793717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p:cNvSpPr>
            <a:spLocks noGrp="1"/>
          </p:cNvSpPr>
          <p:nvPr>
            <p:ph type="ctrTitle"/>
          </p:nvPr>
        </p:nvSpPr>
        <p:spPr>
          <a:xfrm>
            <a:off x="653143" y="174171"/>
            <a:ext cx="7866308" cy="515257"/>
          </a:xfrm>
        </p:spPr>
        <p:txBody>
          <a:bodyPr/>
          <a:lstStyle/>
          <a:p>
            <a:pPr algn="l"/>
            <a:r>
              <a:rPr lang="en-US" altLang="zh-CN" sz="2400" dirty="0" smtClean="0">
                <a:solidFill>
                  <a:schemeClr val="tx1"/>
                </a:solidFill>
                <a:latin typeface="宋体" panose="02010600030101010101" pitchFamily="2" charset="-122"/>
                <a:ea typeface="宋体" panose="02010600030101010101" pitchFamily="2" charset="-122"/>
              </a:rPr>
              <a:t> </a:t>
            </a:r>
            <a:r>
              <a:rPr lang="zh-CN" altLang="en-US" sz="2400" dirty="0" smtClean="0">
                <a:solidFill>
                  <a:schemeClr val="tx1"/>
                </a:solidFill>
                <a:latin typeface="宋体" panose="02010600030101010101" pitchFamily="2" charset="-122"/>
                <a:ea typeface="宋体" panose="02010600030101010101" pitchFamily="2" charset="-122"/>
              </a:rPr>
              <a:t>三、热源</a:t>
            </a:r>
            <a:r>
              <a:rPr lang="en-US" altLang="zh-CN" sz="2400" dirty="0" smtClean="0">
                <a:solidFill>
                  <a:schemeClr val="tx1"/>
                </a:solidFill>
                <a:latin typeface="宋体" panose="02010600030101010101" pitchFamily="2" charset="-122"/>
                <a:ea typeface="宋体" panose="02010600030101010101" pitchFamily="2" charset="-122"/>
              </a:rPr>
              <a:t>    </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6" name="矩形 5"/>
          <p:cNvSpPr/>
          <p:nvPr/>
        </p:nvSpPr>
        <p:spPr>
          <a:xfrm>
            <a:off x="653143" y="689428"/>
            <a:ext cx="8788400" cy="461665"/>
          </a:xfrm>
          <a:prstGeom prst="rect">
            <a:avLst/>
          </a:prstGeom>
        </p:spPr>
        <p:txBody>
          <a:bodyPr wrap="square">
            <a:spAutoFit/>
          </a:bodyPr>
          <a:lstStyle/>
          <a:p>
            <a:r>
              <a:rPr lang="en-US" altLang="zh-CN" sz="2400" dirty="0" smtClean="0">
                <a:latin typeface="宋体" panose="02010600030101010101" pitchFamily="2" charset="-122"/>
                <a:ea typeface="宋体" panose="02010600030101010101" pitchFamily="2" charset="-122"/>
                <a:cs typeface="+mj-cs"/>
              </a:rPr>
              <a:t>4.</a:t>
            </a:r>
            <a:r>
              <a:rPr lang="zh-CN" altLang="en-US" sz="2400" dirty="0" smtClean="0">
                <a:latin typeface="宋体" panose="02010600030101010101" pitchFamily="2" charset="-122"/>
                <a:ea typeface="宋体" panose="02010600030101010101" pitchFamily="2" charset="-122"/>
              </a:rPr>
              <a:t>地热</a:t>
            </a:r>
            <a:r>
              <a:rPr lang="zh-CN" altLang="zh-CN" sz="2400" dirty="0" smtClean="0">
                <a:latin typeface="宋体" panose="02010600030101010101" pitchFamily="2" charset="-122"/>
                <a:ea typeface="宋体" panose="02010600030101010101" pitchFamily="2" charset="-122"/>
              </a:rPr>
              <a:t>热源</a:t>
            </a:r>
            <a:endParaRPr lang="zh-CN" altLang="en-US" sz="2400" dirty="0">
              <a:latin typeface="宋体" panose="02010600030101010101" pitchFamily="2" charset="-122"/>
              <a:ea typeface="宋体" panose="02010600030101010101" pitchFamily="2" charset="-122"/>
              <a:cs typeface="+mj-cs"/>
            </a:endParaRPr>
          </a:p>
        </p:txBody>
      </p:sp>
      <p:sp>
        <p:nvSpPr>
          <p:cNvPr id="3" name="矩形 2"/>
          <p:cNvSpPr/>
          <p:nvPr/>
        </p:nvSpPr>
        <p:spPr>
          <a:xfrm>
            <a:off x="545868" y="1374937"/>
            <a:ext cx="10942321" cy="3416320"/>
          </a:xfrm>
          <a:prstGeom prst="rect">
            <a:avLst/>
          </a:prstGeom>
        </p:spPr>
        <p:txBody>
          <a:bodyPr wrap="square">
            <a:spAutoFit/>
          </a:bodyPr>
          <a:lstStyle/>
          <a:p>
            <a:r>
              <a:rPr lang="en-US" altLang="zh-CN" sz="2400" dirty="0" smtClean="0">
                <a:solidFill>
                  <a:srgbClr val="333333"/>
                </a:solidFill>
                <a:latin typeface="宋体" panose="02010600030101010101" pitchFamily="2" charset="-122"/>
                <a:ea typeface="宋体" panose="02010600030101010101" pitchFamily="2" charset="-122"/>
                <a:cs typeface="Times New Roman" panose="02020603050405020304" pitchFamily="18" charset="0"/>
              </a:rPr>
              <a:t>    </a:t>
            </a:r>
            <a:r>
              <a:rPr lang="zh-CN" altLang="zh-CN" sz="2400" dirty="0" smtClean="0">
                <a:solidFill>
                  <a:srgbClr val="333333"/>
                </a:solidFill>
                <a:latin typeface="宋体" panose="02010600030101010101" pitchFamily="2" charset="-122"/>
                <a:ea typeface="宋体" panose="02010600030101010101" pitchFamily="2" charset="-122"/>
                <a:cs typeface="Times New Roman" panose="02020603050405020304" pitchFamily="18" charset="0"/>
              </a:rPr>
              <a:t>地</a:t>
            </a:r>
            <a:r>
              <a:rPr lang="zh-CN" altLang="zh-CN" sz="2400" dirty="0">
                <a:solidFill>
                  <a:srgbClr val="333333"/>
                </a:solidFill>
                <a:latin typeface="宋体" panose="02010600030101010101" pitchFamily="2" charset="-122"/>
                <a:ea typeface="宋体" panose="02010600030101010101" pitchFamily="2" charset="-122"/>
                <a:cs typeface="Times New Roman" panose="02020603050405020304" pitchFamily="18" charset="0"/>
              </a:rPr>
              <a:t>热水供热地热通常是指陆地地表以下</a:t>
            </a:r>
            <a:r>
              <a:rPr lang="en-US" altLang="zh-CN" sz="2400" dirty="0">
                <a:solidFill>
                  <a:srgbClr val="333333"/>
                </a:solidFill>
                <a:latin typeface="宋体" panose="02010600030101010101" pitchFamily="2" charset="-122"/>
                <a:ea typeface="宋体" panose="02010600030101010101" pitchFamily="2" charset="-122"/>
                <a:cs typeface="Times New Roman" panose="02020603050405020304" pitchFamily="18" charset="0"/>
              </a:rPr>
              <a:t>5000m</a:t>
            </a:r>
            <a:r>
              <a:rPr lang="zh-CN" altLang="zh-CN" sz="2400" dirty="0">
                <a:solidFill>
                  <a:srgbClr val="333333"/>
                </a:solidFill>
                <a:latin typeface="宋体" panose="02010600030101010101" pitchFamily="2" charset="-122"/>
                <a:ea typeface="宋体" panose="02010600030101010101" pitchFamily="2" charset="-122"/>
                <a:cs typeface="Times New Roman" panose="02020603050405020304" pitchFamily="18" charset="0"/>
              </a:rPr>
              <a:t>深度内的热能。这是技术条件可能利用的一部分地热能。地热能按其在地下的贮存形式，一般分为五种类型：蒸汽、热水、干热岩体、地压和岩浆。开采和利用最多的地热能是地热水。利用地热水供热与其他热源供热相比，它具有节省矿物燃料和不造成城市大气污染的特殊优点。作为一种可供选择的新能源，其开发和利用日益受到重视。根据地热水温度的不同。地热水可分为；低温水（</a:t>
            </a:r>
            <a:r>
              <a:rPr lang="en-US" altLang="zh-CN" sz="2400" dirty="0">
                <a:solidFill>
                  <a:srgbClr val="333333"/>
                </a:solidFill>
                <a:latin typeface="宋体" panose="02010600030101010101" pitchFamily="2" charset="-122"/>
                <a:ea typeface="宋体" panose="02010600030101010101" pitchFamily="2" charset="-122"/>
                <a:cs typeface="Times New Roman" panose="02020603050405020304" pitchFamily="18" charset="0"/>
              </a:rPr>
              <a:t>t&lt;40</a:t>
            </a:r>
            <a:r>
              <a:rPr lang="zh-CN" altLang="zh-CN" sz="2400" dirty="0">
                <a:solidFill>
                  <a:srgbClr val="333333"/>
                </a:solidFill>
                <a:latin typeface="宋体" panose="02010600030101010101" pitchFamily="2" charset="-122"/>
                <a:ea typeface="宋体" panose="02010600030101010101" pitchFamily="2" charset="-122"/>
                <a:cs typeface="宋体" panose="02010600030101010101" pitchFamily="2" charset="-122"/>
              </a:rPr>
              <a:t>℃</a:t>
            </a:r>
            <a:r>
              <a:rPr lang="zh-CN" altLang="zh-CN" sz="2400" dirty="0">
                <a:solidFill>
                  <a:srgbClr val="333333"/>
                </a:solidFill>
                <a:latin typeface="宋体" panose="02010600030101010101" pitchFamily="2" charset="-122"/>
                <a:ea typeface="宋体" panose="02010600030101010101" pitchFamily="2" charset="-122"/>
                <a:cs typeface="Times New Roman" panose="02020603050405020304" pitchFamily="18" charset="0"/>
              </a:rPr>
              <a:t>）、中温水（</a:t>
            </a:r>
            <a:r>
              <a:rPr lang="en-US" altLang="zh-CN" sz="2400" dirty="0">
                <a:solidFill>
                  <a:srgbClr val="333333"/>
                </a:solidFill>
                <a:latin typeface="宋体" panose="02010600030101010101" pitchFamily="2" charset="-122"/>
                <a:ea typeface="宋体" panose="02010600030101010101" pitchFamily="2" charset="-122"/>
                <a:cs typeface="Times New Roman" panose="02020603050405020304" pitchFamily="18" charset="0"/>
              </a:rPr>
              <a:t>t=40-60</a:t>
            </a:r>
            <a:r>
              <a:rPr lang="zh-CN" altLang="zh-CN" sz="2400" dirty="0">
                <a:solidFill>
                  <a:srgbClr val="333333"/>
                </a:solidFill>
                <a:latin typeface="宋体" panose="02010600030101010101" pitchFamily="2" charset="-122"/>
                <a:ea typeface="宋体" panose="02010600030101010101" pitchFamily="2" charset="-122"/>
                <a:cs typeface="宋体" panose="02010600030101010101" pitchFamily="2" charset="-122"/>
              </a:rPr>
              <a:t>℃</a:t>
            </a:r>
            <a:r>
              <a:rPr lang="zh-CN" altLang="zh-CN" sz="2400" dirty="0">
                <a:solidFill>
                  <a:srgbClr val="333333"/>
                </a:solidFill>
                <a:latin typeface="宋体" panose="02010600030101010101" pitchFamily="2" charset="-122"/>
                <a:ea typeface="宋体" panose="02010600030101010101" pitchFamily="2" charset="-122"/>
                <a:cs typeface="Times New Roman" panose="02020603050405020304" pitchFamily="18" charset="0"/>
              </a:rPr>
              <a:t>）和高温水（</a:t>
            </a:r>
            <a:r>
              <a:rPr lang="en-US" altLang="zh-CN" sz="2400" dirty="0">
                <a:solidFill>
                  <a:srgbClr val="333333"/>
                </a:solidFill>
                <a:latin typeface="宋体" panose="02010600030101010101" pitchFamily="2" charset="-122"/>
                <a:ea typeface="宋体" panose="02010600030101010101" pitchFamily="2" charset="-122"/>
                <a:cs typeface="Times New Roman" panose="02020603050405020304" pitchFamily="18" charset="0"/>
              </a:rPr>
              <a:t>t=60-100</a:t>
            </a:r>
            <a:r>
              <a:rPr lang="zh-CN" altLang="zh-CN" sz="2400" dirty="0">
                <a:solidFill>
                  <a:srgbClr val="333333"/>
                </a:solidFill>
                <a:latin typeface="宋体" panose="02010600030101010101" pitchFamily="2" charset="-122"/>
                <a:ea typeface="宋体" panose="02010600030101010101" pitchFamily="2" charset="-122"/>
                <a:cs typeface="宋体" panose="02010600030101010101" pitchFamily="2" charset="-122"/>
              </a:rPr>
              <a:t>℃</a:t>
            </a:r>
            <a:r>
              <a:rPr lang="zh-CN" altLang="zh-CN" sz="2400" dirty="0">
                <a:solidFill>
                  <a:srgbClr val="333333"/>
                </a:solidFill>
                <a:latin typeface="宋体" panose="02010600030101010101" pitchFamily="2" charset="-122"/>
                <a:ea typeface="宋体" panose="02010600030101010101" pitchFamily="2" charset="-122"/>
                <a:cs typeface="Times New Roman" panose="02020603050405020304" pitchFamily="18" charset="0"/>
              </a:rPr>
              <a:t>）、过热水（</a:t>
            </a:r>
            <a:r>
              <a:rPr lang="en-US" altLang="zh-CN" sz="2400" dirty="0">
                <a:solidFill>
                  <a:srgbClr val="333333"/>
                </a:solidFill>
                <a:latin typeface="宋体" panose="02010600030101010101" pitchFamily="2" charset="-122"/>
                <a:ea typeface="宋体" panose="02010600030101010101" pitchFamily="2" charset="-122"/>
                <a:cs typeface="Times New Roman" panose="02020603050405020304" pitchFamily="18" charset="0"/>
              </a:rPr>
              <a:t>t&gt;100</a:t>
            </a:r>
            <a:r>
              <a:rPr lang="zh-CN" altLang="zh-CN" sz="2400" dirty="0">
                <a:solidFill>
                  <a:srgbClr val="333333"/>
                </a:solidFill>
                <a:latin typeface="宋体" panose="02010600030101010101" pitchFamily="2" charset="-122"/>
                <a:ea typeface="宋体" panose="02010600030101010101" pitchFamily="2" charset="-122"/>
                <a:cs typeface="宋体" panose="02010600030101010101" pitchFamily="2" charset="-122"/>
              </a:rPr>
              <a:t>℃</a:t>
            </a:r>
            <a:r>
              <a:rPr lang="zh-CN" altLang="zh-CN" sz="2400" dirty="0">
                <a:solidFill>
                  <a:srgbClr val="333333"/>
                </a:solidFill>
                <a:latin typeface="宋体" panose="02010600030101010101" pitchFamily="2" charset="-122"/>
                <a:ea typeface="宋体" panose="02010600030101010101" pitchFamily="2" charset="-122"/>
                <a:cs typeface="Times New Roman" panose="02020603050405020304" pitchFamily="18" charset="0"/>
              </a:rPr>
              <a:t>）。根据化学成分不同，可分为碱性水和酸性水；根据矿物质含量，地热水又可分为从超淡水（含盐量低于</a:t>
            </a:r>
            <a:r>
              <a:rPr lang="en-US" altLang="zh-CN" sz="2400" dirty="0">
                <a:solidFill>
                  <a:srgbClr val="333333"/>
                </a:solidFill>
                <a:latin typeface="宋体" panose="02010600030101010101" pitchFamily="2" charset="-122"/>
                <a:ea typeface="宋体" panose="02010600030101010101" pitchFamily="2" charset="-122"/>
                <a:cs typeface="Times New Roman" panose="02020603050405020304" pitchFamily="18" charset="0"/>
              </a:rPr>
              <a:t>0.01g/L</a:t>
            </a:r>
            <a:r>
              <a:rPr lang="zh-CN" altLang="zh-CN" sz="2400" dirty="0">
                <a:solidFill>
                  <a:srgbClr val="333333"/>
                </a:solidFill>
                <a:latin typeface="宋体" panose="02010600030101010101" pitchFamily="2" charset="-122"/>
                <a:ea typeface="宋体" panose="02010600030101010101" pitchFamily="2" charset="-122"/>
                <a:cs typeface="Times New Roman" panose="02020603050405020304" pitchFamily="18" charset="0"/>
              </a:rPr>
              <a:t>）至盐水（含盐量大于</a:t>
            </a:r>
            <a:r>
              <a:rPr lang="en-US" altLang="zh-CN" sz="2400" dirty="0">
                <a:solidFill>
                  <a:srgbClr val="333333"/>
                </a:solidFill>
                <a:latin typeface="宋体" panose="02010600030101010101" pitchFamily="2" charset="-122"/>
                <a:ea typeface="宋体" panose="02010600030101010101" pitchFamily="2" charset="-122"/>
                <a:cs typeface="Times New Roman" panose="02020603050405020304" pitchFamily="18" charset="0"/>
              </a:rPr>
              <a:t>35g/L</a:t>
            </a:r>
            <a:r>
              <a:rPr lang="zh-CN" altLang="zh-CN" sz="2400" dirty="0">
                <a:solidFill>
                  <a:srgbClr val="333333"/>
                </a:solidFill>
                <a:latin typeface="宋体" panose="02010600030101010101" pitchFamily="2" charset="-122"/>
                <a:ea typeface="宋体" panose="02010600030101010101" pitchFamily="2" charset="-122"/>
                <a:cs typeface="Times New Roman" panose="02020603050405020304" pitchFamily="18" charset="0"/>
              </a:rPr>
              <a:t>）的系列</a:t>
            </a:r>
            <a:r>
              <a:rPr lang="zh-CN" altLang="zh-CN" sz="2400" dirty="0" smtClean="0">
                <a:solidFill>
                  <a:srgbClr val="333333"/>
                </a:solidFill>
                <a:latin typeface="宋体" panose="02010600030101010101" pitchFamily="2" charset="-122"/>
                <a:ea typeface="宋体" panose="02010600030101010101" pitchFamily="2" charset="-122"/>
                <a:cs typeface="Times New Roman" panose="02020603050405020304" pitchFamily="18" charset="0"/>
              </a:rPr>
              <a:t>。</a:t>
            </a:r>
            <a:endParaRPr lang="zh-CN" altLang="en-US"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61279742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p:cNvSpPr>
            <a:spLocks noGrp="1"/>
          </p:cNvSpPr>
          <p:nvPr>
            <p:ph type="ctrTitle"/>
          </p:nvPr>
        </p:nvSpPr>
        <p:spPr>
          <a:xfrm>
            <a:off x="653143" y="174171"/>
            <a:ext cx="7866308" cy="515257"/>
          </a:xfrm>
        </p:spPr>
        <p:txBody>
          <a:bodyPr/>
          <a:lstStyle/>
          <a:p>
            <a:pPr algn="l"/>
            <a:r>
              <a:rPr lang="en-US" altLang="zh-CN" sz="2400" dirty="0" smtClean="0">
                <a:solidFill>
                  <a:schemeClr val="tx1"/>
                </a:solidFill>
                <a:latin typeface="宋体" panose="02010600030101010101" pitchFamily="2" charset="-122"/>
                <a:ea typeface="宋体" panose="02010600030101010101" pitchFamily="2" charset="-122"/>
              </a:rPr>
              <a:t> </a:t>
            </a:r>
            <a:r>
              <a:rPr lang="zh-CN" altLang="en-US" sz="2400" dirty="0" smtClean="0">
                <a:solidFill>
                  <a:schemeClr val="tx1"/>
                </a:solidFill>
                <a:latin typeface="宋体" panose="02010600030101010101" pitchFamily="2" charset="-122"/>
                <a:ea typeface="宋体" panose="02010600030101010101" pitchFamily="2" charset="-122"/>
              </a:rPr>
              <a:t>三、热源</a:t>
            </a:r>
            <a:r>
              <a:rPr lang="en-US" altLang="zh-CN" sz="2400" dirty="0" smtClean="0">
                <a:solidFill>
                  <a:schemeClr val="tx1"/>
                </a:solidFill>
                <a:latin typeface="宋体" panose="02010600030101010101" pitchFamily="2" charset="-122"/>
                <a:ea typeface="宋体" panose="02010600030101010101" pitchFamily="2" charset="-122"/>
              </a:rPr>
              <a:t>    </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6" name="矩形 5"/>
          <p:cNvSpPr/>
          <p:nvPr/>
        </p:nvSpPr>
        <p:spPr>
          <a:xfrm>
            <a:off x="653143" y="689428"/>
            <a:ext cx="8788400" cy="461665"/>
          </a:xfrm>
          <a:prstGeom prst="rect">
            <a:avLst/>
          </a:prstGeom>
        </p:spPr>
        <p:txBody>
          <a:bodyPr wrap="square">
            <a:spAutoFit/>
          </a:bodyPr>
          <a:lstStyle/>
          <a:p>
            <a:r>
              <a:rPr lang="en-US" altLang="zh-CN" sz="2400" dirty="0" smtClean="0">
                <a:latin typeface="宋体" panose="02010600030101010101" pitchFamily="2" charset="-122"/>
                <a:ea typeface="宋体" panose="02010600030101010101" pitchFamily="2" charset="-122"/>
                <a:cs typeface="+mj-cs"/>
              </a:rPr>
              <a:t>4.</a:t>
            </a:r>
            <a:r>
              <a:rPr lang="zh-CN" altLang="en-US" sz="2400" dirty="0" smtClean="0">
                <a:latin typeface="宋体" panose="02010600030101010101" pitchFamily="2" charset="-122"/>
                <a:ea typeface="宋体" panose="02010600030101010101" pitchFamily="2" charset="-122"/>
              </a:rPr>
              <a:t>地热</a:t>
            </a:r>
            <a:r>
              <a:rPr lang="zh-CN" altLang="zh-CN" sz="2400" dirty="0" smtClean="0">
                <a:latin typeface="宋体" panose="02010600030101010101" pitchFamily="2" charset="-122"/>
                <a:ea typeface="宋体" panose="02010600030101010101" pitchFamily="2" charset="-122"/>
              </a:rPr>
              <a:t>热源</a:t>
            </a:r>
            <a:endParaRPr lang="zh-CN" altLang="en-US" sz="2400" dirty="0">
              <a:latin typeface="宋体" panose="02010600030101010101" pitchFamily="2" charset="-122"/>
              <a:ea typeface="宋体" panose="02010600030101010101" pitchFamily="2" charset="-122"/>
              <a:cs typeface="+mj-cs"/>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3007" y="573578"/>
            <a:ext cx="6858000" cy="5918662"/>
          </a:xfrm>
          <a:prstGeom prst="rect">
            <a:avLst/>
          </a:prstGeom>
        </p:spPr>
      </p:pic>
    </p:spTree>
    <p:extLst>
      <p:ext uri="{BB962C8B-B14F-4D97-AF65-F5344CB8AC3E}">
        <p14:creationId xmlns:p14="http://schemas.microsoft.com/office/powerpoint/2010/main" val="83550138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p:cNvSpPr>
            <a:spLocks noGrp="1"/>
          </p:cNvSpPr>
          <p:nvPr>
            <p:ph type="ctrTitle"/>
          </p:nvPr>
        </p:nvSpPr>
        <p:spPr>
          <a:xfrm>
            <a:off x="653143" y="174171"/>
            <a:ext cx="7866308" cy="515257"/>
          </a:xfrm>
        </p:spPr>
        <p:txBody>
          <a:bodyPr/>
          <a:lstStyle/>
          <a:p>
            <a:pPr algn="l"/>
            <a:r>
              <a:rPr lang="en-US" altLang="zh-CN" sz="2400" dirty="0" smtClean="0">
                <a:solidFill>
                  <a:schemeClr val="tx1"/>
                </a:solidFill>
                <a:latin typeface="宋体" panose="02010600030101010101" pitchFamily="2" charset="-122"/>
                <a:ea typeface="宋体" panose="02010600030101010101" pitchFamily="2" charset="-122"/>
              </a:rPr>
              <a:t> </a:t>
            </a:r>
            <a:r>
              <a:rPr lang="zh-CN" altLang="en-US" sz="2400" dirty="0" smtClean="0">
                <a:solidFill>
                  <a:schemeClr val="tx1"/>
                </a:solidFill>
                <a:latin typeface="宋体" panose="02010600030101010101" pitchFamily="2" charset="-122"/>
                <a:ea typeface="宋体" panose="02010600030101010101" pitchFamily="2" charset="-122"/>
              </a:rPr>
              <a:t>三、热源</a:t>
            </a:r>
            <a:r>
              <a:rPr lang="en-US" altLang="zh-CN" sz="2400" dirty="0" smtClean="0">
                <a:solidFill>
                  <a:schemeClr val="tx1"/>
                </a:solidFill>
                <a:latin typeface="宋体" panose="02010600030101010101" pitchFamily="2" charset="-122"/>
                <a:ea typeface="宋体" panose="02010600030101010101" pitchFamily="2" charset="-122"/>
              </a:rPr>
              <a:t>    </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6" name="矩形 5"/>
          <p:cNvSpPr/>
          <p:nvPr/>
        </p:nvSpPr>
        <p:spPr>
          <a:xfrm>
            <a:off x="653143" y="689428"/>
            <a:ext cx="8788400" cy="461665"/>
          </a:xfrm>
          <a:prstGeom prst="rect">
            <a:avLst/>
          </a:prstGeom>
        </p:spPr>
        <p:txBody>
          <a:bodyPr wrap="square">
            <a:spAutoFit/>
          </a:bodyPr>
          <a:lstStyle/>
          <a:p>
            <a:r>
              <a:rPr lang="en-US" altLang="zh-CN" sz="2400" dirty="0" smtClean="0">
                <a:latin typeface="宋体" panose="02010600030101010101" pitchFamily="2" charset="-122"/>
                <a:ea typeface="宋体" panose="02010600030101010101" pitchFamily="2" charset="-122"/>
                <a:cs typeface="+mj-cs"/>
              </a:rPr>
              <a:t>4.</a:t>
            </a:r>
            <a:r>
              <a:rPr lang="zh-CN" altLang="en-US" sz="2400" dirty="0" smtClean="0">
                <a:latin typeface="宋体" panose="02010600030101010101" pitchFamily="2" charset="-122"/>
                <a:ea typeface="宋体" panose="02010600030101010101" pitchFamily="2" charset="-122"/>
              </a:rPr>
              <a:t>地热</a:t>
            </a:r>
            <a:r>
              <a:rPr lang="zh-CN" altLang="zh-CN" sz="2400" dirty="0" smtClean="0">
                <a:latin typeface="宋体" panose="02010600030101010101" pitchFamily="2" charset="-122"/>
                <a:ea typeface="宋体" panose="02010600030101010101" pitchFamily="2" charset="-122"/>
              </a:rPr>
              <a:t>热源</a:t>
            </a:r>
            <a:endParaRPr lang="zh-CN" altLang="en-US" sz="2400" dirty="0">
              <a:latin typeface="宋体" panose="02010600030101010101" pitchFamily="2" charset="-122"/>
              <a:ea typeface="宋体" panose="02010600030101010101" pitchFamily="2" charset="-122"/>
              <a:cs typeface="+mj-cs"/>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2540" y="431799"/>
            <a:ext cx="6839003" cy="6259484"/>
          </a:xfrm>
          <a:prstGeom prst="rect">
            <a:avLst/>
          </a:prstGeom>
        </p:spPr>
      </p:pic>
    </p:spTree>
    <p:extLst>
      <p:ext uri="{BB962C8B-B14F-4D97-AF65-F5344CB8AC3E}">
        <p14:creationId xmlns:p14="http://schemas.microsoft.com/office/powerpoint/2010/main" val="136902943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p:cNvSpPr>
            <a:spLocks noGrp="1"/>
          </p:cNvSpPr>
          <p:nvPr>
            <p:ph type="ctrTitle"/>
          </p:nvPr>
        </p:nvSpPr>
        <p:spPr>
          <a:xfrm>
            <a:off x="653143" y="174171"/>
            <a:ext cx="7866308" cy="515257"/>
          </a:xfrm>
        </p:spPr>
        <p:txBody>
          <a:bodyPr/>
          <a:lstStyle/>
          <a:p>
            <a:pPr algn="l"/>
            <a:r>
              <a:rPr lang="en-US" altLang="zh-CN" sz="2400" dirty="0" smtClean="0">
                <a:solidFill>
                  <a:schemeClr val="tx1"/>
                </a:solidFill>
                <a:latin typeface="宋体" panose="02010600030101010101" pitchFamily="2" charset="-122"/>
                <a:ea typeface="宋体" panose="02010600030101010101" pitchFamily="2" charset="-122"/>
              </a:rPr>
              <a:t> </a:t>
            </a:r>
            <a:r>
              <a:rPr lang="zh-CN" altLang="en-US" sz="2400" dirty="0" smtClean="0">
                <a:solidFill>
                  <a:schemeClr val="tx1"/>
                </a:solidFill>
                <a:latin typeface="宋体" panose="02010600030101010101" pitchFamily="2" charset="-122"/>
                <a:ea typeface="宋体" panose="02010600030101010101" pitchFamily="2" charset="-122"/>
              </a:rPr>
              <a:t>三、热源</a:t>
            </a:r>
            <a:r>
              <a:rPr lang="en-US" altLang="zh-CN" sz="2400" dirty="0" smtClean="0">
                <a:solidFill>
                  <a:schemeClr val="tx1"/>
                </a:solidFill>
                <a:latin typeface="宋体" panose="02010600030101010101" pitchFamily="2" charset="-122"/>
                <a:ea typeface="宋体" panose="02010600030101010101" pitchFamily="2" charset="-122"/>
              </a:rPr>
              <a:t>    </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6" name="矩形 5"/>
          <p:cNvSpPr/>
          <p:nvPr/>
        </p:nvSpPr>
        <p:spPr>
          <a:xfrm>
            <a:off x="653143" y="689428"/>
            <a:ext cx="8788400" cy="461665"/>
          </a:xfrm>
          <a:prstGeom prst="rect">
            <a:avLst/>
          </a:prstGeom>
        </p:spPr>
        <p:txBody>
          <a:bodyPr wrap="square">
            <a:spAutoFit/>
          </a:bodyPr>
          <a:lstStyle/>
          <a:p>
            <a:r>
              <a:rPr lang="en-US" altLang="zh-CN" sz="2400" dirty="0" smtClean="0">
                <a:latin typeface="宋体" panose="02010600030101010101" pitchFamily="2" charset="-122"/>
                <a:ea typeface="宋体" panose="02010600030101010101" pitchFamily="2" charset="-122"/>
                <a:cs typeface="+mj-cs"/>
              </a:rPr>
              <a:t>4.</a:t>
            </a:r>
            <a:r>
              <a:rPr lang="zh-CN" altLang="en-US" sz="2400" dirty="0" smtClean="0">
                <a:latin typeface="宋体" panose="02010600030101010101" pitchFamily="2" charset="-122"/>
                <a:ea typeface="宋体" panose="02010600030101010101" pitchFamily="2" charset="-122"/>
              </a:rPr>
              <a:t>地热</a:t>
            </a:r>
            <a:r>
              <a:rPr lang="zh-CN" altLang="zh-CN" sz="2400" dirty="0" smtClean="0">
                <a:latin typeface="宋体" panose="02010600030101010101" pitchFamily="2" charset="-122"/>
                <a:ea typeface="宋体" panose="02010600030101010101" pitchFamily="2" charset="-122"/>
              </a:rPr>
              <a:t>热源</a:t>
            </a:r>
            <a:endParaRPr lang="zh-CN" altLang="en-US" sz="2400" dirty="0">
              <a:latin typeface="宋体" panose="02010600030101010101" pitchFamily="2" charset="-122"/>
              <a:ea typeface="宋体" panose="02010600030101010101" pitchFamily="2" charset="-122"/>
              <a:cs typeface="+mj-cs"/>
            </a:endParaRPr>
          </a:p>
        </p:txBody>
      </p:sp>
      <p:sp>
        <p:nvSpPr>
          <p:cNvPr id="3" name="矩形 2"/>
          <p:cNvSpPr/>
          <p:nvPr/>
        </p:nvSpPr>
        <p:spPr>
          <a:xfrm>
            <a:off x="545868" y="1374937"/>
            <a:ext cx="10942321" cy="3046988"/>
          </a:xfrm>
          <a:prstGeom prst="rect">
            <a:avLst/>
          </a:prstGeom>
        </p:spPr>
        <p:txBody>
          <a:bodyPr wrap="square">
            <a:spAutoFit/>
          </a:bodyPr>
          <a:lstStyle/>
          <a:p>
            <a:r>
              <a:rPr lang="en-US" altLang="zh-CN" sz="2400" dirty="0" smtClean="0">
                <a:solidFill>
                  <a:srgbClr val="333333"/>
                </a:solidFill>
                <a:latin typeface="宋体" panose="02010600030101010101" pitchFamily="2" charset="-122"/>
                <a:ea typeface="宋体" panose="02010600030101010101" pitchFamily="2" charset="-122"/>
                <a:cs typeface="Times New Roman" panose="02020603050405020304" pitchFamily="18" charset="0"/>
              </a:rPr>
              <a:t>    </a:t>
            </a:r>
            <a:r>
              <a:rPr lang="zh-CN" altLang="zh-CN" sz="2400" dirty="0" smtClean="0">
                <a:solidFill>
                  <a:srgbClr val="333333"/>
                </a:solidFill>
                <a:latin typeface="宋体" panose="02010600030101010101" pitchFamily="2" charset="-122"/>
                <a:ea typeface="宋体" panose="02010600030101010101" pitchFamily="2" charset="-122"/>
                <a:cs typeface="Times New Roman" panose="02020603050405020304" pitchFamily="18" charset="0"/>
              </a:rPr>
              <a:t>作为</a:t>
            </a:r>
            <a:r>
              <a:rPr lang="zh-CN" altLang="zh-CN" sz="2400" dirty="0">
                <a:solidFill>
                  <a:srgbClr val="333333"/>
                </a:solidFill>
                <a:latin typeface="宋体" panose="02010600030101010101" pitchFamily="2" charset="-122"/>
                <a:ea typeface="宋体" panose="02010600030101010101" pitchFamily="2" charset="-122"/>
                <a:cs typeface="Times New Roman" panose="02020603050405020304" pitchFamily="18" charset="0"/>
              </a:rPr>
              <a:t>供热的热源，地热水具有如下的一些特点</a:t>
            </a:r>
            <a:r>
              <a:rPr lang="zh-CN" altLang="zh-CN" sz="2400" dirty="0" smtClean="0">
                <a:solidFill>
                  <a:srgbClr val="333333"/>
                </a:solidFill>
                <a:latin typeface="宋体" panose="02010600030101010101" pitchFamily="2" charset="-122"/>
                <a:ea typeface="宋体" panose="02010600030101010101" pitchFamily="2" charset="-122"/>
                <a:cs typeface="Times New Roman" panose="02020603050405020304" pitchFamily="18" charset="0"/>
              </a:rPr>
              <a:t>：</a:t>
            </a:r>
            <a:endParaRPr lang="en-US" altLang="zh-CN" sz="2400" dirty="0" smtClean="0">
              <a:solidFill>
                <a:srgbClr val="333333"/>
              </a:solidFill>
              <a:latin typeface="宋体" panose="02010600030101010101" pitchFamily="2" charset="-122"/>
              <a:ea typeface="宋体" panose="02010600030101010101" pitchFamily="2" charset="-122"/>
              <a:cs typeface="Times New Roman" panose="02020603050405020304" pitchFamily="18" charset="0"/>
            </a:endParaRPr>
          </a:p>
          <a:p>
            <a:r>
              <a:rPr lang="zh-CN" altLang="zh-CN" sz="2400" dirty="0" smtClean="0">
                <a:solidFill>
                  <a:srgbClr val="333333"/>
                </a:solidFill>
                <a:latin typeface="宋体" panose="02010600030101010101" pitchFamily="2" charset="-122"/>
                <a:ea typeface="宋体" panose="02010600030101010101" pitchFamily="2" charset="-122"/>
                <a:cs typeface="Times New Roman" panose="02020603050405020304" pitchFamily="18" charset="0"/>
              </a:rPr>
              <a:t>（</a:t>
            </a:r>
            <a:r>
              <a:rPr lang="en-US" altLang="zh-CN" sz="2400" dirty="0">
                <a:solidFill>
                  <a:srgbClr val="333333"/>
                </a:solidFill>
                <a:latin typeface="宋体" panose="02010600030101010101" pitchFamily="2" charset="-122"/>
                <a:ea typeface="宋体" panose="02010600030101010101" pitchFamily="2" charset="-122"/>
                <a:cs typeface="Times New Roman" panose="02020603050405020304" pitchFamily="18" charset="0"/>
              </a:rPr>
              <a:t>1</a:t>
            </a:r>
            <a:r>
              <a:rPr lang="zh-CN" altLang="zh-CN" sz="2400" dirty="0">
                <a:solidFill>
                  <a:srgbClr val="333333"/>
                </a:solidFill>
                <a:latin typeface="宋体" panose="02010600030101010101" pitchFamily="2" charset="-122"/>
                <a:ea typeface="宋体" panose="02010600030101010101" pitchFamily="2" charset="-122"/>
                <a:cs typeface="Times New Roman" panose="02020603050405020304" pitchFamily="18" charset="0"/>
              </a:rPr>
              <a:t>）在不同条件下，地热水的参数（温度、压力）及成分会有很大的差别。地热水往往是有腐蚀性的，因而必须注意预防在传热表面和管路上发生腐蚀或沉积。（</a:t>
            </a:r>
            <a:r>
              <a:rPr lang="en-US" altLang="zh-CN" sz="2400" dirty="0">
                <a:solidFill>
                  <a:srgbClr val="333333"/>
                </a:solidFill>
                <a:latin typeface="宋体" panose="02010600030101010101" pitchFamily="2" charset="-122"/>
                <a:ea typeface="宋体" panose="02010600030101010101" pitchFamily="2" charset="-122"/>
                <a:cs typeface="Times New Roman" panose="02020603050405020304" pitchFamily="18" charset="0"/>
              </a:rPr>
              <a:t>2</a:t>
            </a:r>
            <a:r>
              <a:rPr lang="zh-CN" altLang="zh-CN" sz="2400" dirty="0">
                <a:solidFill>
                  <a:srgbClr val="333333"/>
                </a:solidFill>
                <a:latin typeface="宋体" panose="02010600030101010101" pitchFamily="2" charset="-122"/>
                <a:ea typeface="宋体" panose="02010600030101010101" pitchFamily="2" charset="-122"/>
                <a:cs typeface="Times New Roman" panose="02020603050405020304" pitchFamily="18" charset="0"/>
              </a:rPr>
              <a:t>）地热水的参数与热负荷无关。对于一个具体的地热井，其井水温度几乎是全年不变的，地热水的参数不能适应热负荷变化的特性，使得利用地热能的供热系统变得复杂</a:t>
            </a:r>
            <a:r>
              <a:rPr lang="zh-CN" altLang="zh-CN" sz="2400" dirty="0" smtClean="0">
                <a:solidFill>
                  <a:srgbClr val="333333"/>
                </a:solidFill>
                <a:latin typeface="宋体" panose="02010600030101010101" pitchFamily="2" charset="-122"/>
                <a:ea typeface="宋体" panose="02010600030101010101" pitchFamily="2" charset="-122"/>
                <a:cs typeface="Times New Roman" panose="02020603050405020304" pitchFamily="18" charset="0"/>
              </a:rPr>
              <a:t>。</a:t>
            </a:r>
            <a:endParaRPr lang="en-US" altLang="zh-CN" sz="2400" dirty="0" smtClean="0">
              <a:solidFill>
                <a:srgbClr val="333333"/>
              </a:solidFill>
              <a:latin typeface="宋体" panose="02010600030101010101" pitchFamily="2" charset="-122"/>
              <a:ea typeface="宋体" panose="02010600030101010101" pitchFamily="2" charset="-122"/>
              <a:cs typeface="Times New Roman" panose="02020603050405020304" pitchFamily="18" charset="0"/>
            </a:endParaRPr>
          </a:p>
          <a:p>
            <a:r>
              <a:rPr lang="zh-CN" altLang="zh-CN" sz="2400" dirty="0" smtClean="0">
                <a:solidFill>
                  <a:srgbClr val="333333"/>
                </a:solidFill>
                <a:latin typeface="宋体" panose="02010600030101010101" pitchFamily="2" charset="-122"/>
                <a:ea typeface="宋体" panose="02010600030101010101" pitchFamily="2" charset="-122"/>
                <a:cs typeface="Times New Roman" panose="02020603050405020304" pitchFamily="18" charset="0"/>
              </a:rPr>
              <a:t>（</a:t>
            </a:r>
            <a:r>
              <a:rPr lang="en-US" altLang="zh-CN" sz="2400" dirty="0">
                <a:solidFill>
                  <a:srgbClr val="333333"/>
                </a:solidFill>
                <a:latin typeface="宋体" panose="02010600030101010101" pitchFamily="2" charset="-122"/>
                <a:ea typeface="宋体" panose="02010600030101010101" pitchFamily="2" charset="-122"/>
                <a:cs typeface="Times New Roman" panose="02020603050405020304" pitchFamily="18" charset="0"/>
              </a:rPr>
              <a:t>3</a:t>
            </a:r>
            <a:r>
              <a:rPr lang="zh-CN" altLang="zh-CN" sz="2400" dirty="0">
                <a:solidFill>
                  <a:srgbClr val="333333"/>
                </a:solidFill>
                <a:latin typeface="宋体" panose="02010600030101010101" pitchFamily="2" charset="-122"/>
                <a:ea typeface="宋体" panose="02010600030101010101" pitchFamily="2" charset="-122"/>
                <a:cs typeface="Times New Roman" panose="02020603050405020304" pitchFamily="18" charset="0"/>
              </a:rPr>
              <a:t>）一次性利用。地热水热能被利用后，通常就要被废弃。为了最大限度地利用其能位，就要采用分级利用地热水热能的方式，使系统复杂和费用增大。</a:t>
            </a:r>
            <a:endParaRPr lang="zh-CN" altLang="en-US"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81705377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p:cNvSpPr>
            <a:spLocks noGrp="1"/>
          </p:cNvSpPr>
          <p:nvPr>
            <p:ph type="ctrTitle"/>
          </p:nvPr>
        </p:nvSpPr>
        <p:spPr>
          <a:xfrm>
            <a:off x="653143" y="174171"/>
            <a:ext cx="7866308" cy="515257"/>
          </a:xfrm>
        </p:spPr>
        <p:txBody>
          <a:bodyPr/>
          <a:lstStyle/>
          <a:p>
            <a:pPr algn="l"/>
            <a:r>
              <a:rPr lang="en-US" altLang="zh-CN" sz="2400" dirty="0" smtClean="0">
                <a:solidFill>
                  <a:schemeClr val="tx1"/>
                </a:solidFill>
                <a:latin typeface="宋体" panose="02010600030101010101" pitchFamily="2" charset="-122"/>
                <a:ea typeface="宋体" panose="02010600030101010101" pitchFamily="2" charset="-122"/>
              </a:rPr>
              <a:t> </a:t>
            </a:r>
            <a:r>
              <a:rPr lang="zh-CN" altLang="en-US" sz="2400" dirty="0" smtClean="0">
                <a:solidFill>
                  <a:schemeClr val="tx1"/>
                </a:solidFill>
                <a:latin typeface="宋体" panose="02010600030101010101" pitchFamily="2" charset="-122"/>
                <a:ea typeface="宋体" panose="02010600030101010101" pitchFamily="2" charset="-122"/>
              </a:rPr>
              <a:t>三、热源</a:t>
            </a:r>
            <a:r>
              <a:rPr lang="en-US" altLang="zh-CN" sz="2400" dirty="0" smtClean="0">
                <a:solidFill>
                  <a:schemeClr val="tx1"/>
                </a:solidFill>
                <a:latin typeface="宋体" panose="02010600030101010101" pitchFamily="2" charset="-122"/>
                <a:ea typeface="宋体" panose="02010600030101010101" pitchFamily="2" charset="-122"/>
              </a:rPr>
              <a:t>    </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6" name="矩形 5"/>
          <p:cNvSpPr/>
          <p:nvPr/>
        </p:nvSpPr>
        <p:spPr>
          <a:xfrm>
            <a:off x="653143" y="689428"/>
            <a:ext cx="8788400" cy="461665"/>
          </a:xfrm>
          <a:prstGeom prst="rect">
            <a:avLst/>
          </a:prstGeom>
        </p:spPr>
        <p:txBody>
          <a:bodyPr wrap="square">
            <a:spAutoFit/>
          </a:bodyPr>
          <a:lstStyle/>
          <a:p>
            <a:r>
              <a:rPr lang="en-US" altLang="zh-CN" sz="2400" dirty="0" smtClean="0">
                <a:latin typeface="宋体" panose="02010600030101010101" pitchFamily="2" charset="-122"/>
                <a:ea typeface="宋体" panose="02010600030101010101" pitchFamily="2" charset="-122"/>
                <a:cs typeface="+mj-cs"/>
              </a:rPr>
              <a:t>5.</a:t>
            </a:r>
            <a:r>
              <a:rPr lang="zh-CN" altLang="en-US" sz="2400" dirty="0">
                <a:latin typeface="宋体" panose="02010600030101010101" pitchFamily="2" charset="-122"/>
                <a:ea typeface="宋体" panose="02010600030101010101" pitchFamily="2" charset="-122"/>
              </a:rPr>
              <a:t>核能</a:t>
            </a:r>
            <a:r>
              <a:rPr lang="zh-CN" altLang="zh-CN" sz="2400" dirty="0" smtClean="0">
                <a:latin typeface="宋体" panose="02010600030101010101" pitchFamily="2" charset="-122"/>
                <a:ea typeface="宋体" panose="02010600030101010101" pitchFamily="2" charset="-122"/>
              </a:rPr>
              <a:t>热源</a:t>
            </a:r>
            <a:endParaRPr lang="zh-CN" altLang="en-US" sz="2400" dirty="0">
              <a:latin typeface="宋体" panose="02010600030101010101" pitchFamily="2" charset="-122"/>
              <a:ea typeface="宋体" panose="02010600030101010101" pitchFamily="2" charset="-122"/>
              <a:cs typeface="+mj-cs"/>
            </a:endParaRPr>
          </a:p>
        </p:txBody>
      </p:sp>
      <p:sp>
        <p:nvSpPr>
          <p:cNvPr id="3" name="矩形 2"/>
          <p:cNvSpPr/>
          <p:nvPr/>
        </p:nvSpPr>
        <p:spPr>
          <a:xfrm>
            <a:off x="545868" y="1374937"/>
            <a:ext cx="10942321" cy="4154984"/>
          </a:xfrm>
          <a:prstGeom prst="rect">
            <a:avLst/>
          </a:prstGeom>
        </p:spPr>
        <p:txBody>
          <a:bodyPr wrap="square">
            <a:spAutoFit/>
          </a:bodyPr>
          <a:lstStyle/>
          <a:p>
            <a:r>
              <a:rPr lang="en-US" altLang="zh-CN" sz="2400" dirty="0" smtClean="0">
                <a:latin typeface="宋体" panose="02010600030101010101" pitchFamily="2" charset="-122"/>
                <a:ea typeface="宋体" panose="02010600030101010101" pitchFamily="2" charset="-122"/>
              </a:rPr>
              <a:t>    </a:t>
            </a:r>
            <a:r>
              <a:rPr lang="zh-CN" altLang="zh-CN" sz="2400" dirty="0" smtClean="0">
                <a:latin typeface="宋体" panose="02010600030101010101" pitchFamily="2" charset="-122"/>
                <a:ea typeface="宋体" panose="02010600030101010101" pitchFamily="2" charset="-122"/>
              </a:rPr>
              <a:t>核能</a:t>
            </a:r>
            <a:r>
              <a:rPr lang="zh-CN" altLang="zh-CN" sz="2400" dirty="0">
                <a:latin typeface="宋体" panose="02010600030101010101" pitchFamily="2" charset="-122"/>
                <a:ea typeface="宋体" panose="02010600030101010101" pitchFamily="2" charset="-122"/>
              </a:rPr>
              <a:t>供热是以核裂变产生的能量为热源的城市集中供热方式。它是解决城市能源供应，减轻运输压力和消除烧煤造成环境污染的一种新途径。核能供热有核热电站供热和低温供热堆供热两种方式，核热电站与火力热电站工作原理相似，只是用核反应堆代替矿物燃料锅炉。核热电站反应堆工作参数高，必须按照核电厂选址规程建在远离居民区的地点，从而使其供热条件在一定程度上受到限制。另一种专为城市集中供热的低温供热堆，它的压力参数较低，一般为</a:t>
            </a:r>
            <a:r>
              <a:rPr lang="en-US" altLang="zh-CN" sz="2400" dirty="0">
                <a:latin typeface="宋体" panose="02010600030101010101" pitchFamily="2" charset="-122"/>
                <a:ea typeface="宋体" panose="02010600030101010101" pitchFamily="2" charset="-122"/>
              </a:rPr>
              <a:t>1—2MPa</a:t>
            </a:r>
            <a:r>
              <a:rPr lang="zh-CN" altLang="zh-CN" sz="2400" dirty="0">
                <a:latin typeface="宋体" panose="02010600030101010101" pitchFamily="2" charset="-122"/>
                <a:ea typeface="宋体" panose="02010600030101010101" pitchFamily="2" charset="-122"/>
              </a:rPr>
              <a:t>，从安全角度，它有可能建造在城市近郊，因而，低温核供热堆，用作城市集中供热的热源，今后在我国将得到发展应用。世界各国研究的低温核供热堆的堆型很多，我国推荐的堆型主要有两种；自然循环微沸腾式低温核供热堆和池式低温核低热堆。清华大学核能技术研究所成功地试制了</a:t>
            </a:r>
            <a:r>
              <a:rPr lang="en-US" altLang="zh-CN" sz="2400" dirty="0">
                <a:latin typeface="宋体" panose="02010600030101010101" pitchFamily="2" charset="-122"/>
                <a:ea typeface="宋体" panose="02010600030101010101" pitchFamily="2" charset="-122"/>
              </a:rPr>
              <a:t>5MW</a:t>
            </a:r>
            <a:r>
              <a:rPr lang="zh-CN" altLang="zh-CN" sz="2400" dirty="0">
                <a:latin typeface="宋体" panose="02010600030101010101" pitchFamily="2" charset="-122"/>
                <a:ea typeface="宋体" panose="02010600030101010101" pitchFamily="2" charset="-122"/>
              </a:rPr>
              <a:t>的自然循环微沸腾式低温核供热试验堆，向周围五万多平方米建筑物连续供暖，取得了很好的运行效果。</a:t>
            </a:r>
            <a:endParaRPr lang="zh-CN" altLang="en-US"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15418571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p:cNvSpPr>
            <a:spLocks noGrp="1"/>
          </p:cNvSpPr>
          <p:nvPr>
            <p:ph type="ctrTitle"/>
          </p:nvPr>
        </p:nvSpPr>
        <p:spPr>
          <a:xfrm>
            <a:off x="653143" y="174171"/>
            <a:ext cx="7866308" cy="515257"/>
          </a:xfrm>
        </p:spPr>
        <p:txBody>
          <a:bodyPr/>
          <a:lstStyle/>
          <a:p>
            <a:pPr algn="l"/>
            <a:r>
              <a:rPr lang="en-US" altLang="zh-CN" sz="2400" dirty="0" smtClean="0">
                <a:solidFill>
                  <a:schemeClr val="tx1"/>
                </a:solidFill>
                <a:latin typeface="宋体" panose="02010600030101010101" pitchFamily="2" charset="-122"/>
                <a:ea typeface="宋体" panose="02010600030101010101" pitchFamily="2" charset="-122"/>
              </a:rPr>
              <a:t> </a:t>
            </a:r>
            <a:r>
              <a:rPr lang="zh-CN" altLang="en-US" sz="2400" dirty="0" smtClean="0">
                <a:solidFill>
                  <a:schemeClr val="tx1"/>
                </a:solidFill>
                <a:latin typeface="宋体" panose="02010600030101010101" pitchFamily="2" charset="-122"/>
                <a:ea typeface="宋体" panose="02010600030101010101" pitchFamily="2" charset="-122"/>
              </a:rPr>
              <a:t>三、热源</a:t>
            </a:r>
            <a:r>
              <a:rPr lang="en-US" altLang="zh-CN" sz="2400" dirty="0" smtClean="0">
                <a:solidFill>
                  <a:schemeClr val="tx1"/>
                </a:solidFill>
                <a:latin typeface="宋体" panose="02010600030101010101" pitchFamily="2" charset="-122"/>
                <a:ea typeface="宋体" panose="02010600030101010101" pitchFamily="2" charset="-122"/>
              </a:rPr>
              <a:t>    </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6" name="矩形 5"/>
          <p:cNvSpPr/>
          <p:nvPr/>
        </p:nvSpPr>
        <p:spPr>
          <a:xfrm>
            <a:off x="653143" y="689428"/>
            <a:ext cx="8788400" cy="461665"/>
          </a:xfrm>
          <a:prstGeom prst="rect">
            <a:avLst/>
          </a:prstGeom>
        </p:spPr>
        <p:txBody>
          <a:bodyPr wrap="square">
            <a:spAutoFit/>
          </a:bodyPr>
          <a:lstStyle/>
          <a:p>
            <a:r>
              <a:rPr lang="en-US" altLang="zh-CN" sz="2400" dirty="0" smtClean="0">
                <a:latin typeface="宋体" panose="02010600030101010101" pitchFamily="2" charset="-122"/>
                <a:ea typeface="宋体" panose="02010600030101010101" pitchFamily="2" charset="-122"/>
                <a:cs typeface="+mj-cs"/>
              </a:rPr>
              <a:t>6.</a:t>
            </a:r>
            <a:r>
              <a:rPr lang="zh-CN" altLang="en-US" sz="2400" dirty="0" smtClean="0">
                <a:latin typeface="宋体" panose="02010600030101010101" pitchFamily="2" charset="-122"/>
                <a:ea typeface="宋体" panose="02010600030101010101" pitchFamily="2" charset="-122"/>
              </a:rPr>
              <a:t>热泵</a:t>
            </a:r>
            <a:r>
              <a:rPr lang="zh-CN" altLang="zh-CN" sz="2400" dirty="0" smtClean="0">
                <a:latin typeface="宋体" panose="02010600030101010101" pitchFamily="2" charset="-122"/>
                <a:ea typeface="宋体" panose="02010600030101010101" pitchFamily="2" charset="-122"/>
              </a:rPr>
              <a:t>热源</a:t>
            </a:r>
            <a:endParaRPr lang="zh-CN" altLang="en-US" sz="2400" dirty="0">
              <a:latin typeface="宋体" panose="02010600030101010101" pitchFamily="2" charset="-122"/>
              <a:ea typeface="宋体" panose="02010600030101010101" pitchFamily="2" charset="-122"/>
              <a:cs typeface="+mj-cs"/>
            </a:endParaRPr>
          </a:p>
        </p:txBody>
      </p:sp>
      <p:sp>
        <p:nvSpPr>
          <p:cNvPr id="3" name="矩形 2"/>
          <p:cNvSpPr/>
          <p:nvPr/>
        </p:nvSpPr>
        <p:spPr>
          <a:xfrm>
            <a:off x="545868" y="1374937"/>
            <a:ext cx="10942321" cy="2308324"/>
          </a:xfrm>
          <a:prstGeom prst="rect">
            <a:avLst/>
          </a:prstGeom>
        </p:spPr>
        <p:txBody>
          <a:bodyPr wrap="square">
            <a:spAutoFit/>
          </a:bodyPr>
          <a:lstStyle/>
          <a:p>
            <a:r>
              <a:rPr lang="en-US" altLang="zh-CN" sz="2400" dirty="0" smtClean="0">
                <a:latin typeface="宋体" panose="02010600030101010101" pitchFamily="2" charset="-122"/>
                <a:ea typeface="宋体" panose="02010600030101010101" pitchFamily="2" charset="-122"/>
              </a:rPr>
              <a:t>    </a:t>
            </a:r>
            <a:r>
              <a:rPr lang="zh-CN" altLang="zh-CN" sz="2400" dirty="0" smtClean="0">
                <a:latin typeface="宋体" panose="02010600030101010101" pitchFamily="2" charset="-122"/>
                <a:ea typeface="宋体" panose="02010600030101010101" pitchFamily="2" charset="-122"/>
              </a:rPr>
              <a:t>热泵</a:t>
            </a:r>
            <a:r>
              <a:rPr lang="zh-CN" altLang="zh-CN" sz="2400" dirty="0">
                <a:latin typeface="宋体" panose="02010600030101010101" pitchFamily="2" charset="-122"/>
                <a:ea typeface="宋体" panose="02010600030101010101" pitchFamily="2" charset="-122"/>
              </a:rPr>
              <a:t>热源热泵是以低温热源排出的热量作为供热热源。采用热泵供热热源具有明显的节能效果。与锅炉房供热系统相比，（对热泵系统，设发电效率为</a:t>
            </a:r>
            <a:r>
              <a:rPr lang="en-US" altLang="zh-CN" sz="2400" dirty="0">
                <a:latin typeface="宋体" panose="02010600030101010101" pitchFamily="2" charset="-122"/>
                <a:ea typeface="宋体" panose="02010600030101010101" pitchFamily="2" charset="-122"/>
              </a:rPr>
              <a:t>η=0.35</a:t>
            </a:r>
            <a:r>
              <a:rPr lang="zh-CN" altLang="zh-CN" sz="2400" dirty="0">
                <a:latin typeface="宋体" panose="02010600030101010101" pitchFamily="2" charset="-122"/>
                <a:ea typeface="宋体" panose="02010600030101010101" pitchFamily="2" charset="-122"/>
              </a:rPr>
              <a:t>，热泵效率系数</a:t>
            </a:r>
            <a:r>
              <a:rPr lang="en-US" altLang="zh-CN" sz="2400" dirty="0">
                <a:latin typeface="宋体" panose="02010600030101010101" pitchFamily="2" charset="-122"/>
                <a:ea typeface="宋体" panose="02010600030101010101" pitchFamily="2" charset="-122"/>
              </a:rPr>
              <a:t>COP</a:t>
            </a:r>
            <a:r>
              <a:rPr lang="zh-CN" altLang="zh-CN"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3.5</a:t>
            </a:r>
            <a:r>
              <a:rPr lang="zh-CN" altLang="zh-CN" sz="2400" dirty="0">
                <a:latin typeface="宋体" panose="02010600030101010101" pitchFamily="2" charset="-122"/>
                <a:ea typeface="宋体" panose="02010600030101010101" pitchFamily="2" charset="-122"/>
              </a:rPr>
              <a:t>；对锅炉房系统，锅炉效率</a:t>
            </a:r>
            <a:r>
              <a:rPr lang="en-US" altLang="zh-CN" sz="2400" dirty="0">
                <a:latin typeface="宋体" panose="02010600030101010101" pitchFamily="2" charset="-122"/>
                <a:ea typeface="宋体" panose="02010600030101010101" pitchFamily="2" charset="-122"/>
              </a:rPr>
              <a:t>η=0.9</a:t>
            </a:r>
            <a:r>
              <a:rPr lang="zh-CN" altLang="zh-CN" sz="2400" dirty="0">
                <a:latin typeface="宋体" panose="02010600030101010101" pitchFamily="2" charset="-122"/>
                <a:ea typeface="宋体" panose="02010600030101010101" pitchFamily="2" charset="-122"/>
              </a:rPr>
              <a:t>。）其节能效果约为</a:t>
            </a:r>
            <a:r>
              <a:rPr lang="en-US" altLang="zh-CN" sz="2400" dirty="0">
                <a:latin typeface="宋体" panose="02010600030101010101" pitchFamily="2" charset="-122"/>
                <a:ea typeface="宋体" panose="02010600030101010101" pitchFamily="2" charset="-122"/>
              </a:rPr>
              <a:t>26%</a:t>
            </a:r>
            <a:r>
              <a:rPr lang="zh-CN" altLang="zh-CN" sz="2400" dirty="0">
                <a:latin typeface="宋体" panose="02010600030101010101" pitchFamily="2" charset="-122"/>
                <a:ea typeface="宋体" panose="02010600030101010101" pitchFamily="2" charset="-122"/>
              </a:rPr>
              <a:t>，减少向城市的排热量约为</a:t>
            </a:r>
            <a:r>
              <a:rPr lang="en-US" altLang="zh-CN" sz="2400" dirty="0">
                <a:latin typeface="宋体" panose="02010600030101010101" pitchFamily="2" charset="-122"/>
                <a:ea typeface="宋体" panose="02010600030101010101" pitchFamily="2" charset="-122"/>
              </a:rPr>
              <a:t>74%</a:t>
            </a:r>
            <a:r>
              <a:rPr lang="zh-CN" altLang="zh-CN" sz="2400" dirty="0">
                <a:latin typeface="宋体" panose="02010600030101010101" pitchFamily="2" charset="-122"/>
                <a:ea typeface="宋体" panose="02010600030101010101" pitchFamily="2" charset="-122"/>
              </a:rPr>
              <a:t>。总之，热泵供热系统不仅节能，而且能改善环境具有显著的经济效益和社会效益。热泵系统已逐步地被人们接受。今后开发和利用热泵供热系统热源用于集中供热具有广阔的前景。</a:t>
            </a:r>
            <a:endParaRPr lang="zh-CN" altLang="en-US"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2678728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4"/>
          <p:cNvSpPr txBox="1">
            <a:spLocks/>
          </p:cNvSpPr>
          <p:nvPr/>
        </p:nvSpPr>
        <p:spPr>
          <a:xfrm>
            <a:off x="784630" y="119742"/>
            <a:ext cx="9818056" cy="1549402"/>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n-lt"/>
                <a:ea typeface="+mn-ea"/>
                <a:cs typeface="+mn-cs"/>
              </a:defRPr>
            </a:lvl1pPr>
            <a:lvl2pPr eaLnBrk="1" hangingPunct="1">
              <a:defRPr>
                <a:solidFill>
                  <a:schemeClr val="dk1"/>
                </a:solidFill>
                <a:latin typeface="+mn-lt"/>
                <a:ea typeface="+mn-ea"/>
                <a:cs typeface="+mn-cs"/>
              </a:defRPr>
            </a:lvl2pPr>
            <a:lvl3pPr eaLnBrk="1" hangingPunct="1">
              <a:defRPr>
                <a:solidFill>
                  <a:schemeClr val="dk1"/>
                </a:solidFill>
                <a:latin typeface="+mn-lt"/>
                <a:ea typeface="+mn-ea"/>
                <a:cs typeface="+mn-cs"/>
              </a:defRPr>
            </a:lvl3pPr>
            <a:lvl4pPr eaLnBrk="1" hangingPunct="1">
              <a:defRPr>
                <a:solidFill>
                  <a:schemeClr val="dk1"/>
                </a:solidFill>
                <a:latin typeface="+mn-lt"/>
                <a:ea typeface="+mn-ea"/>
                <a:cs typeface="+mn-cs"/>
              </a:defRPr>
            </a:lvl4pPr>
            <a:lvl5pPr eaLnBrk="1" hangingPunct="1">
              <a:defRPr>
                <a:solidFill>
                  <a:schemeClr val="dk1"/>
                </a:solidFill>
                <a:latin typeface="+mn-lt"/>
                <a:ea typeface="+mn-ea"/>
                <a:cs typeface="+mn-cs"/>
              </a:defRPr>
            </a:lvl5pPr>
            <a:lvl6pPr eaLnBrk="1" hangingPunct="1">
              <a:defRPr>
                <a:solidFill>
                  <a:schemeClr val="dk1"/>
                </a:solidFill>
                <a:latin typeface="+mn-lt"/>
                <a:ea typeface="+mn-ea"/>
                <a:cs typeface="+mn-cs"/>
              </a:defRPr>
            </a:lvl6pPr>
            <a:lvl7pPr eaLnBrk="1" hangingPunct="1">
              <a:defRPr>
                <a:solidFill>
                  <a:schemeClr val="dk1"/>
                </a:solidFill>
                <a:latin typeface="+mn-lt"/>
                <a:ea typeface="+mn-ea"/>
                <a:cs typeface="+mn-cs"/>
              </a:defRPr>
            </a:lvl7pPr>
            <a:lvl8pPr eaLnBrk="1" hangingPunct="1">
              <a:defRPr>
                <a:solidFill>
                  <a:schemeClr val="dk1"/>
                </a:solidFill>
                <a:latin typeface="+mn-lt"/>
                <a:ea typeface="+mn-ea"/>
                <a:cs typeface="+mn-cs"/>
              </a:defRPr>
            </a:lvl8pPr>
            <a:lvl9pPr eaLnBrk="1" hangingPunct="1">
              <a:defRPr>
                <a:solidFill>
                  <a:schemeClr val="dk1"/>
                </a:solidFill>
                <a:latin typeface="+mn-lt"/>
                <a:ea typeface="+mn-ea"/>
                <a:cs typeface="+mn-cs"/>
              </a:defRPr>
            </a:lvl9pPr>
          </a:lstStyle>
          <a:p>
            <a:pPr algn="l"/>
            <a:r>
              <a:rPr lang="zh-CN" altLang="en-US" sz="3600" dirty="0" smtClean="0">
                <a:solidFill>
                  <a:schemeClr val="tx1"/>
                </a:solidFill>
                <a:latin typeface="宋体" panose="02010600030101010101" pitchFamily="2" charset="-122"/>
                <a:ea typeface="宋体" panose="02010600030101010101" pitchFamily="2" charset="-122"/>
              </a:rPr>
              <a:t>二、</a:t>
            </a:r>
            <a:r>
              <a:rPr lang="zh-CN" altLang="zh-CN" sz="3600" dirty="0" smtClean="0">
                <a:solidFill>
                  <a:schemeClr val="tx1"/>
                </a:solidFill>
                <a:latin typeface="宋体" panose="02010600030101010101" pitchFamily="2" charset="-122"/>
                <a:ea typeface="宋体" panose="02010600030101010101" pitchFamily="2" charset="-122"/>
              </a:rPr>
              <a:t>城市供热系统可按下列方式进行分类：</a:t>
            </a:r>
            <a:br>
              <a:rPr lang="zh-CN" altLang="zh-CN" sz="3600" dirty="0" smtClean="0">
                <a:solidFill>
                  <a:schemeClr val="tx1"/>
                </a:solidFill>
                <a:latin typeface="宋体" panose="02010600030101010101" pitchFamily="2" charset="-122"/>
                <a:ea typeface="宋体" panose="02010600030101010101" pitchFamily="2" charset="-122"/>
              </a:rPr>
            </a:br>
            <a:r>
              <a:rPr lang="en-US" altLang="zh-CN" sz="3600" dirty="0" smtClean="0">
                <a:solidFill>
                  <a:schemeClr val="tx1"/>
                </a:solidFill>
                <a:latin typeface="宋体" panose="02010600030101010101" pitchFamily="2" charset="-122"/>
                <a:ea typeface="宋体" panose="02010600030101010101" pitchFamily="2" charset="-122"/>
              </a:rPr>
              <a:t>2</a:t>
            </a:r>
            <a:r>
              <a:rPr lang="zh-CN" altLang="en-US" sz="3600" dirty="0" smtClean="0">
                <a:solidFill>
                  <a:schemeClr val="tx1"/>
                </a:solidFill>
                <a:latin typeface="宋体" panose="02010600030101010101" pitchFamily="2" charset="-122"/>
                <a:ea typeface="宋体" panose="02010600030101010101" pitchFamily="2" charset="-122"/>
              </a:rPr>
              <a:t>、</a:t>
            </a:r>
            <a:r>
              <a:rPr lang="zh-CN" altLang="zh-CN" sz="2400" dirty="0">
                <a:solidFill>
                  <a:schemeClr val="tx1"/>
                </a:solidFill>
                <a:latin typeface="宋体" panose="02010600030101010101" pitchFamily="2" charset="-122"/>
                <a:ea typeface="宋体" panose="02010600030101010101" pitchFamily="2" charset="-122"/>
              </a:rPr>
              <a:t>按热源不同，分为</a:t>
            </a:r>
            <a:r>
              <a:rPr lang="zh-CN" altLang="en-US" sz="2400" dirty="0">
                <a:solidFill>
                  <a:schemeClr val="tx1"/>
                </a:solidFill>
                <a:latin typeface="宋体" panose="02010600030101010101" pitchFamily="2" charset="-122"/>
                <a:ea typeface="宋体" panose="02010600030101010101" pitchFamily="2" charset="-122"/>
              </a:rPr>
              <a:t>热电联产系统、</a:t>
            </a:r>
            <a:r>
              <a:rPr lang="zh-CN" altLang="zh-CN" sz="2400" dirty="0">
                <a:solidFill>
                  <a:schemeClr val="tx1"/>
                </a:solidFill>
                <a:latin typeface="宋体" panose="02010600030101010101" pitchFamily="2" charset="-122"/>
                <a:ea typeface="宋体" panose="02010600030101010101" pitchFamily="2" charset="-122"/>
              </a:rPr>
              <a:t>锅炉供热系统，另外还有以</a:t>
            </a:r>
            <a:r>
              <a:rPr lang="zh-CN" altLang="en-US" sz="2400" dirty="0">
                <a:solidFill>
                  <a:schemeClr val="tx1"/>
                </a:solidFill>
                <a:latin typeface="宋体" panose="02010600030101010101" pitchFamily="2" charset="-122"/>
                <a:ea typeface="宋体" panose="02010600030101010101" pitchFamily="2" charset="-122"/>
              </a:rPr>
              <a:t>地源热泵</a:t>
            </a:r>
            <a:r>
              <a:rPr lang="zh-CN" altLang="zh-CN" sz="2400" dirty="0">
                <a:solidFill>
                  <a:schemeClr val="tx1"/>
                </a:solidFill>
                <a:latin typeface="宋体" panose="02010600030101010101" pitchFamily="2" charset="-122"/>
                <a:ea typeface="宋体" panose="02010600030101010101" pitchFamily="2" charset="-122"/>
              </a:rPr>
              <a:t>、水源热泵、工业余热、核能、太阳能等作为热源的供热系统</a:t>
            </a:r>
            <a:r>
              <a:rPr lang="zh-CN" altLang="zh-CN" sz="2400" dirty="0" smtClean="0">
                <a:solidFill>
                  <a:schemeClr val="tx1"/>
                </a:solidFill>
                <a:latin typeface="宋体" panose="02010600030101010101" pitchFamily="2" charset="-122"/>
                <a:ea typeface="宋体" panose="02010600030101010101" pitchFamily="2" charset="-122"/>
              </a:rPr>
              <a:t>。</a:t>
            </a:r>
            <a:endParaRPr lang="zh-CN" altLang="en-US" sz="2400" dirty="0">
              <a:solidFill>
                <a:schemeClr val="tx1"/>
              </a:solidFill>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0693" y="1988456"/>
            <a:ext cx="7704792" cy="4127568"/>
          </a:xfrm>
          <a:prstGeom prst="rect">
            <a:avLst/>
          </a:prstGeom>
        </p:spPr>
      </p:pic>
      <p:sp>
        <p:nvSpPr>
          <p:cNvPr id="6" name="矩形 5"/>
          <p:cNvSpPr/>
          <p:nvPr/>
        </p:nvSpPr>
        <p:spPr>
          <a:xfrm>
            <a:off x="2101570" y="5934670"/>
            <a:ext cx="5724644" cy="923330"/>
          </a:xfrm>
          <a:prstGeom prst="rect">
            <a:avLst/>
          </a:prstGeom>
          <a:noFill/>
        </p:spPr>
        <p:txBody>
          <a:bodyPr wrap="none" lIns="91440" tIns="45720" rIns="91440" bIns="45720">
            <a:spAutoFit/>
          </a:bodyPr>
          <a:lstStyle/>
          <a:p>
            <a:pPr algn="ctr"/>
            <a:r>
              <a:rPr lang="zh-CN" altLang="en-US" sz="54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热电联产阶梯供热</a:t>
            </a:r>
            <a:endParaRPr lang="zh-CN" alt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Tree>
    <p:extLst>
      <p:ext uri="{BB962C8B-B14F-4D97-AF65-F5344CB8AC3E}">
        <p14:creationId xmlns:p14="http://schemas.microsoft.com/office/powerpoint/2010/main" val="281087683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p:cNvSpPr>
            <a:spLocks noGrp="1"/>
          </p:cNvSpPr>
          <p:nvPr>
            <p:ph type="ctrTitle"/>
          </p:nvPr>
        </p:nvSpPr>
        <p:spPr>
          <a:xfrm>
            <a:off x="653143" y="174171"/>
            <a:ext cx="7866308" cy="515257"/>
          </a:xfrm>
        </p:spPr>
        <p:txBody>
          <a:bodyPr/>
          <a:lstStyle/>
          <a:p>
            <a:pPr algn="l"/>
            <a:r>
              <a:rPr lang="en-US" altLang="zh-CN" sz="2400" dirty="0" smtClean="0">
                <a:solidFill>
                  <a:schemeClr val="tx1"/>
                </a:solidFill>
                <a:latin typeface="宋体" panose="02010600030101010101" pitchFamily="2" charset="-122"/>
                <a:ea typeface="宋体" panose="02010600030101010101" pitchFamily="2" charset="-122"/>
              </a:rPr>
              <a:t> </a:t>
            </a:r>
            <a:r>
              <a:rPr lang="zh-CN" altLang="en-US" sz="2400" dirty="0" smtClean="0">
                <a:solidFill>
                  <a:schemeClr val="tx1"/>
                </a:solidFill>
                <a:latin typeface="宋体" panose="02010600030101010101" pitchFamily="2" charset="-122"/>
                <a:ea typeface="宋体" panose="02010600030101010101" pitchFamily="2" charset="-122"/>
              </a:rPr>
              <a:t>三、热源</a:t>
            </a:r>
            <a:r>
              <a:rPr lang="en-US" altLang="zh-CN" sz="2400" dirty="0" smtClean="0">
                <a:solidFill>
                  <a:schemeClr val="tx1"/>
                </a:solidFill>
                <a:latin typeface="宋体" panose="02010600030101010101" pitchFamily="2" charset="-122"/>
                <a:ea typeface="宋体" panose="02010600030101010101" pitchFamily="2" charset="-122"/>
              </a:rPr>
              <a:t>    </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6" name="矩形 5"/>
          <p:cNvSpPr/>
          <p:nvPr/>
        </p:nvSpPr>
        <p:spPr>
          <a:xfrm>
            <a:off x="653143" y="689428"/>
            <a:ext cx="8788400" cy="461665"/>
          </a:xfrm>
          <a:prstGeom prst="rect">
            <a:avLst/>
          </a:prstGeom>
        </p:spPr>
        <p:txBody>
          <a:bodyPr wrap="square">
            <a:spAutoFit/>
          </a:bodyPr>
          <a:lstStyle/>
          <a:p>
            <a:r>
              <a:rPr lang="en-US" altLang="zh-CN" sz="2400" dirty="0" smtClean="0">
                <a:latin typeface="宋体" panose="02010600030101010101" pitchFamily="2" charset="-122"/>
                <a:ea typeface="宋体" panose="02010600030101010101" pitchFamily="2" charset="-122"/>
                <a:cs typeface="+mj-cs"/>
              </a:rPr>
              <a:t>7.</a:t>
            </a:r>
            <a:r>
              <a:rPr lang="zh-CN" altLang="en-US" sz="2400" dirty="0" smtClean="0">
                <a:latin typeface="宋体" panose="02010600030101010101" pitchFamily="2" charset="-122"/>
                <a:ea typeface="宋体" panose="02010600030101010101" pitchFamily="2" charset="-122"/>
              </a:rPr>
              <a:t>太阳能</a:t>
            </a:r>
            <a:r>
              <a:rPr lang="zh-CN" altLang="zh-CN" sz="2400" dirty="0" smtClean="0">
                <a:latin typeface="宋体" panose="02010600030101010101" pitchFamily="2" charset="-122"/>
                <a:ea typeface="宋体" panose="02010600030101010101" pitchFamily="2" charset="-122"/>
              </a:rPr>
              <a:t>热源</a:t>
            </a:r>
            <a:endParaRPr lang="zh-CN" altLang="en-US" sz="2400" dirty="0">
              <a:latin typeface="宋体" panose="02010600030101010101" pitchFamily="2" charset="-122"/>
              <a:ea typeface="宋体" panose="02010600030101010101" pitchFamily="2" charset="-122"/>
              <a:cs typeface="+mj-cs"/>
            </a:endParaRPr>
          </a:p>
        </p:txBody>
      </p:sp>
      <p:sp>
        <p:nvSpPr>
          <p:cNvPr id="3" name="矩形 2"/>
          <p:cNvSpPr/>
          <p:nvPr/>
        </p:nvSpPr>
        <p:spPr>
          <a:xfrm>
            <a:off x="495991" y="1204685"/>
            <a:ext cx="11324707" cy="2308324"/>
          </a:xfrm>
          <a:prstGeom prst="rect">
            <a:avLst/>
          </a:prstGeom>
        </p:spPr>
        <p:txBody>
          <a:bodyPr wrap="square">
            <a:spAutoFit/>
          </a:bodyPr>
          <a:lstStyle/>
          <a:p>
            <a:r>
              <a:rPr lang="en-US" altLang="zh-CN" sz="2400" dirty="0" smtClean="0">
                <a:latin typeface="宋体" panose="02010600030101010101" pitchFamily="2" charset="-122"/>
                <a:ea typeface="宋体" panose="02010600030101010101" pitchFamily="2" charset="-122"/>
              </a:rPr>
              <a:t>    </a:t>
            </a:r>
            <a:r>
              <a:rPr lang="zh-CN" altLang="zh-CN" sz="2400" dirty="0" smtClean="0">
                <a:latin typeface="宋体" panose="02010600030101010101" pitchFamily="2" charset="-122"/>
                <a:ea typeface="宋体" panose="02010600030101010101" pitchFamily="2" charset="-122"/>
              </a:rPr>
              <a:t>太阳能</a:t>
            </a:r>
            <a:r>
              <a:rPr lang="zh-CN" altLang="zh-CN" sz="2400" dirty="0">
                <a:latin typeface="宋体" panose="02010600030101010101" pitchFamily="2" charset="-122"/>
                <a:ea typeface="宋体" panose="02010600030101010101" pitchFamily="2" charset="-122"/>
              </a:rPr>
              <a:t>热源太阳能与常规能源相比较，太阳能资源的优点很多，同时又都是一般常规能源所不能比拟的，概括起来有以下四个方面。（</a:t>
            </a:r>
            <a:r>
              <a:rPr lang="en-US" altLang="zh-CN" sz="2400" dirty="0">
                <a:latin typeface="宋体" panose="02010600030101010101" pitchFamily="2" charset="-122"/>
                <a:ea typeface="宋体" panose="02010600030101010101" pitchFamily="2" charset="-122"/>
              </a:rPr>
              <a:t>1</a:t>
            </a:r>
            <a:r>
              <a:rPr lang="zh-CN" altLang="zh-CN" sz="2400" dirty="0">
                <a:latin typeface="宋体" panose="02010600030101010101" pitchFamily="2" charset="-122"/>
                <a:ea typeface="宋体" panose="02010600030101010101" pitchFamily="2" charset="-122"/>
              </a:rPr>
              <a:t>）数量巨大：每年到达地表面的太阳辐射能约为</a:t>
            </a:r>
            <a:r>
              <a:rPr lang="en-US" altLang="zh-CN" sz="2400" dirty="0">
                <a:latin typeface="宋体" panose="02010600030101010101" pitchFamily="2" charset="-122"/>
                <a:ea typeface="宋体" panose="02010600030101010101" pitchFamily="2" charset="-122"/>
              </a:rPr>
              <a:t>130</a:t>
            </a:r>
            <a:r>
              <a:rPr lang="zh-CN" altLang="zh-CN" sz="2400" dirty="0">
                <a:latin typeface="宋体" panose="02010600030101010101" pitchFamily="2" charset="-122"/>
                <a:ea typeface="宋体" panose="02010600030101010101" pitchFamily="2" charset="-122"/>
              </a:rPr>
              <a:t>万亿吨标准煤，即为全世界所消费的各种能量总和的 倍。（</a:t>
            </a:r>
            <a:r>
              <a:rPr lang="en-US" altLang="zh-CN" sz="2400" dirty="0">
                <a:latin typeface="宋体" panose="02010600030101010101" pitchFamily="2" charset="-122"/>
                <a:ea typeface="宋体" panose="02010600030101010101" pitchFamily="2" charset="-122"/>
              </a:rPr>
              <a:t>2</a:t>
            </a:r>
            <a:r>
              <a:rPr lang="zh-CN" altLang="zh-CN" sz="2400" dirty="0">
                <a:latin typeface="宋体" panose="02010600030101010101" pitchFamily="2" charset="-122"/>
                <a:ea typeface="宋体" panose="02010600030101010101" pitchFamily="2" charset="-122"/>
              </a:rPr>
              <a:t>）时间长久：根据天文学的研究结果可知，太阳系已存在大约</a:t>
            </a:r>
            <a:r>
              <a:rPr lang="en-US" altLang="zh-CN" sz="2400" dirty="0">
                <a:latin typeface="宋体" panose="02010600030101010101" pitchFamily="2" charset="-122"/>
                <a:ea typeface="宋体" panose="02010600030101010101" pitchFamily="2" charset="-122"/>
              </a:rPr>
              <a:t>150</a:t>
            </a:r>
            <a:r>
              <a:rPr lang="zh-CN" altLang="zh-CN" sz="2400" dirty="0">
                <a:latin typeface="宋体" panose="02010600030101010101" pitchFamily="2" charset="-122"/>
                <a:ea typeface="宋体" panose="02010600030101010101" pitchFamily="2" charset="-122"/>
              </a:rPr>
              <a:t>亿年左右。根据太阳辐射的总功率以及太阳上氢的总含量进行估算，尚可继续维持</a:t>
            </a:r>
            <a:r>
              <a:rPr lang="en-US" altLang="zh-CN" sz="2400" dirty="0">
                <a:latin typeface="宋体" panose="02010600030101010101" pitchFamily="2" charset="-122"/>
                <a:ea typeface="宋体" panose="02010600030101010101" pitchFamily="2" charset="-122"/>
              </a:rPr>
              <a:t>1000</a:t>
            </a:r>
            <a:r>
              <a:rPr lang="zh-CN" altLang="zh-CN" sz="2400" dirty="0">
                <a:latin typeface="宋体" panose="02010600030101010101" pitchFamily="2" charset="-122"/>
                <a:ea typeface="宋体" panose="02010600030101010101" pitchFamily="2" charset="-122"/>
              </a:rPr>
              <a:t>亿年之久：对于人类存在的年代来说可以认为是</a:t>
            </a:r>
            <a:r>
              <a:rPr lang="en-US" altLang="zh-CN" sz="2400" dirty="0">
                <a:latin typeface="宋体" panose="02010600030101010101" pitchFamily="2" charset="-122"/>
                <a:ea typeface="宋体" panose="02010600030101010101" pitchFamily="2" charset="-122"/>
              </a:rPr>
              <a:t>“</a:t>
            </a:r>
            <a:r>
              <a:rPr lang="zh-CN" altLang="zh-CN" sz="2400" dirty="0">
                <a:latin typeface="宋体" panose="02010600030101010101" pitchFamily="2" charset="-122"/>
                <a:ea typeface="宋体" panose="02010600030101010101" pitchFamily="2" charset="-122"/>
              </a:rPr>
              <a:t>取之不尽，用之不竭</a:t>
            </a:r>
            <a:r>
              <a:rPr lang="en-US" altLang="zh-CN" sz="2400" dirty="0">
                <a:latin typeface="宋体" panose="02010600030101010101" pitchFamily="2" charset="-122"/>
                <a:ea typeface="宋体" panose="02010600030101010101" pitchFamily="2" charset="-122"/>
              </a:rPr>
              <a:t>”</a:t>
            </a:r>
            <a:r>
              <a:rPr lang="zh-CN" altLang="zh-CN" sz="2400" dirty="0">
                <a:latin typeface="宋体" panose="02010600030101010101" pitchFamily="2" charset="-122"/>
                <a:ea typeface="宋体" panose="02010600030101010101" pitchFamily="2" charset="-122"/>
              </a:rPr>
              <a:t>的</a:t>
            </a:r>
            <a:r>
              <a:rPr lang="zh-CN" altLang="zh-CN" sz="2400" dirty="0" smtClean="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3984" y="3448482"/>
            <a:ext cx="5276850" cy="3286125"/>
          </a:xfrm>
          <a:prstGeom prst="rect">
            <a:avLst/>
          </a:prstGeom>
        </p:spPr>
      </p:pic>
      <p:sp>
        <p:nvSpPr>
          <p:cNvPr id="7" name="矩形 6"/>
          <p:cNvSpPr/>
          <p:nvPr/>
        </p:nvSpPr>
        <p:spPr>
          <a:xfrm>
            <a:off x="495991" y="3837248"/>
            <a:ext cx="5694218" cy="1569660"/>
          </a:xfrm>
          <a:prstGeom prst="rect">
            <a:avLst/>
          </a:prstGeom>
        </p:spPr>
        <p:txBody>
          <a:bodyPr wrap="square">
            <a:spAutoFit/>
          </a:bodyPr>
          <a:lstStyle/>
          <a:p>
            <a:r>
              <a:rPr lang="zh-CN" altLang="zh-CN" sz="2400" dirty="0" smtClean="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3</a:t>
            </a:r>
            <a:r>
              <a:rPr lang="zh-CN" altLang="zh-CN" sz="2400" dirty="0">
                <a:latin typeface="宋体" panose="02010600030101010101" pitchFamily="2" charset="-122"/>
                <a:ea typeface="宋体" panose="02010600030101010101" pitchFamily="2" charset="-122"/>
              </a:rPr>
              <a:t>）普照大地：太阳辐射能</a:t>
            </a:r>
            <a:r>
              <a:rPr lang="en-US" altLang="zh-CN" sz="2400" dirty="0">
                <a:latin typeface="宋体" panose="02010600030101010101" pitchFamily="2" charset="-122"/>
                <a:ea typeface="宋体" panose="02010600030101010101" pitchFamily="2" charset="-122"/>
              </a:rPr>
              <a:t>“</a:t>
            </a:r>
            <a:r>
              <a:rPr lang="zh-CN" altLang="zh-CN" sz="2400" dirty="0">
                <a:latin typeface="宋体" panose="02010600030101010101" pitchFamily="2" charset="-122"/>
                <a:ea typeface="宋体" panose="02010600030101010101" pitchFamily="2" charset="-122"/>
              </a:rPr>
              <a:t>送货上门</a:t>
            </a:r>
            <a:r>
              <a:rPr lang="en-US" altLang="zh-CN" sz="2400" dirty="0">
                <a:latin typeface="宋体" panose="02010600030101010101" pitchFamily="2" charset="-122"/>
                <a:ea typeface="宋体" panose="02010600030101010101" pitchFamily="2" charset="-122"/>
              </a:rPr>
              <a:t>”</a:t>
            </a:r>
            <a:r>
              <a:rPr lang="zh-CN" altLang="zh-CN" sz="2400" dirty="0">
                <a:latin typeface="宋体" panose="02010600030101010101" pitchFamily="2" charset="-122"/>
                <a:ea typeface="宋体" panose="02010600030101010101" pitchFamily="2" charset="-122"/>
              </a:rPr>
              <a:t>，既不需要开采和挖掘，也不需要运输；普天之下，无论大陆或海洋，无论高山或岛屿，开发和利用都极为方便</a:t>
            </a:r>
            <a:r>
              <a:rPr lang="zh-CN" altLang="zh-CN" sz="2400" dirty="0" smtClean="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04130478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p:cNvSpPr>
            <a:spLocks noGrp="1"/>
          </p:cNvSpPr>
          <p:nvPr>
            <p:ph type="ctrTitle"/>
          </p:nvPr>
        </p:nvSpPr>
        <p:spPr>
          <a:xfrm>
            <a:off x="653143" y="174171"/>
            <a:ext cx="7866308" cy="515257"/>
          </a:xfrm>
        </p:spPr>
        <p:txBody>
          <a:bodyPr/>
          <a:lstStyle/>
          <a:p>
            <a:pPr algn="l"/>
            <a:r>
              <a:rPr lang="en-US" altLang="zh-CN" sz="2400" dirty="0" smtClean="0">
                <a:solidFill>
                  <a:schemeClr val="tx1"/>
                </a:solidFill>
                <a:latin typeface="宋体" panose="02010600030101010101" pitchFamily="2" charset="-122"/>
                <a:ea typeface="宋体" panose="02010600030101010101" pitchFamily="2" charset="-122"/>
              </a:rPr>
              <a:t> </a:t>
            </a:r>
            <a:r>
              <a:rPr lang="zh-CN" altLang="en-US" sz="2400" dirty="0" smtClean="0">
                <a:solidFill>
                  <a:schemeClr val="tx1"/>
                </a:solidFill>
                <a:latin typeface="宋体" panose="02010600030101010101" pitchFamily="2" charset="-122"/>
                <a:ea typeface="宋体" panose="02010600030101010101" pitchFamily="2" charset="-122"/>
              </a:rPr>
              <a:t>三、热源</a:t>
            </a:r>
            <a:r>
              <a:rPr lang="en-US" altLang="zh-CN" sz="2400" dirty="0" smtClean="0">
                <a:solidFill>
                  <a:schemeClr val="tx1"/>
                </a:solidFill>
                <a:latin typeface="宋体" panose="02010600030101010101" pitchFamily="2" charset="-122"/>
                <a:ea typeface="宋体" panose="02010600030101010101" pitchFamily="2" charset="-122"/>
              </a:rPr>
              <a:t>    </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6" name="矩形 5"/>
          <p:cNvSpPr/>
          <p:nvPr/>
        </p:nvSpPr>
        <p:spPr>
          <a:xfrm>
            <a:off x="653143" y="689428"/>
            <a:ext cx="8788400" cy="461665"/>
          </a:xfrm>
          <a:prstGeom prst="rect">
            <a:avLst/>
          </a:prstGeom>
        </p:spPr>
        <p:txBody>
          <a:bodyPr wrap="square">
            <a:spAutoFit/>
          </a:bodyPr>
          <a:lstStyle/>
          <a:p>
            <a:r>
              <a:rPr lang="en-US" altLang="zh-CN" sz="2400" dirty="0" smtClean="0">
                <a:latin typeface="宋体" panose="02010600030101010101" pitchFamily="2" charset="-122"/>
                <a:ea typeface="宋体" panose="02010600030101010101" pitchFamily="2" charset="-122"/>
                <a:cs typeface="+mj-cs"/>
              </a:rPr>
              <a:t>7.</a:t>
            </a:r>
            <a:r>
              <a:rPr lang="zh-CN" altLang="en-US" sz="2400" dirty="0" smtClean="0">
                <a:latin typeface="宋体" panose="02010600030101010101" pitchFamily="2" charset="-122"/>
                <a:ea typeface="宋体" panose="02010600030101010101" pitchFamily="2" charset="-122"/>
              </a:rPr>
              <a:t>太阳能</a:t>
            </a:r>
            <a:r>
              <a:rPr lang="zh-CN" altLang="zh-CN" sz="2400" dirty="0" smtClean="0">
                <a:latin typeface="宋体" panose="02010600030101010101" pitchFamily="2" charset="-122"/>
                <a:ea typeface="宋体" panose="02010600030101010101" pitchFamily="2" charset="-122"/>
              </a:rPr>
              <a:t>热源</a:t>
            </a:r>
            <a:endParaRPr lang="zh-CN" altLang="en-US" sz="2400" dirty="0">
              <a:latin typeface="宋体" panose="02010600030101010101" pitchFamily="2" charset="-122"/>
              <a:ea typeface="宋体" panose="02010600030101010101" pitchFamily="2" charset="-122"/>
              <a:cs typeface="+mj-cs"/>
            </a:endParaRPr>
          </a:p>
        </p:txBody>
      </p:sp>
      <p:sp>
        <p:nvSpPr>
          <p:cNvPr id="3" name="矩形 2"/>
          <p:cNvSpPr/>
          <p:nvPr/>
        </p:nvSpPr>
        <p:spPr>
          <a:xfrm>
            <a:off x="495991" y="1204685"/>
            <a:ext cx="11374584" cy="3785652"/>
          </a:xfrm>
          <a:prstGeom prst="rect">
            <a:avLst/>
          </a:prstGeom>
        </p:spPr>
        <p:txBody>
          <a:bodyPr wrap="square">
            <a:spAutoFit/>
          </a:bodyPr>
          <a:lstStyle/>
          <a:p>
            <a:r>
              <a:rPr lang="zh-CN" altLang="zh-CN" sz="2400" dirty="0" smtClean="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4</a:t>
            </a:r>
            <a:r>
              <a:rPr lang="zh-CN" altLang="zh-CN" sz="2400" dirty="0">
                <a:latin typeface="宋体" panose="02010600030101010101" pitchFamily="2" charset="-122"/>
                <a:ea typeface="宋体" panose="02010600030101010101" pitchFamily="2" charset="-122"/>
              </a:rPr>
              <a:t>）清洁安全：太阳能素有</a:t>
            </a:r>
            <a:r>
              <a:rPr lang="en-US" altLang="zh-CN" sz="2400" dirty="0">
                <a:latin typeface="宋体" panose="02010600030101010101" pitchFamily="2" charset="-122"/>
                <a:ea typeface="宋体" panose="02010600030101010101" pitchFamily="2" charset="-122"/>
              </a:rPr>
              <a:t>“</a:t>
            </a:r>
            <a:r>
              <a:rPr lang="zh-CN" altLang="zh-CN" sz="2400" dirty="0">
                <a:latin typeface="宋体" panose="02010600030101010101" pitchFamily="2" charset="-122"/>
                <a:ea typeface="宋体" panose="02010600030101010101" pitchFamily="2" charset="-122"/>
              </a:rPr>
              <a:t>洁净能源</a:t>
            </a:r>
            <a:r>
              <a:rPr lang="en-US" altLang="zh-CN" sz="2400" dirty="0">
                <a:latin typeface="宋体" panose="02010600030101010101" pitchFamily="2" charset="-122"/>
                <a:ea typeface="宋体" panose="02010600030101010101" pitchFamily="2" charset="-122"/>
              </a:rPr>
              <a:t>”</a:t>
            </a:r>
            <a:r>
              <a:rPr lang="zh-CN" altLang="zh-CN" sz="2400" dirty="0">
                <a:latin typeface="宋体" panose="02010600030101010101" pitchFamily="2" charset="-122"/>
                <a:ea typeface="宋体" panose="02010600030101010101" pitchFamily="2" charset="-122"/>
              </a:rPr>
              <a:t>和</a:t>
            </a:r>
            <a:r>
              <a:rPr lang="en-US" altLang="zh-CN" sz="2400" dirty="0">
                <a:latin typeface="宋体" panose="02010600030101010101" pitchFamily="2" charset="-122"/>
                <a:ea typeface="宋体" panose="02010600030101010101" pitchFamily="2" charset="-122"/>
              </a:rPr>
              <a:t>“</a:t>
            </a:r>
            <a:r>
              <a:rPr lang="zh-CN" altLang="zh-CN" sz="2400" dirty="0">
                <a:latin typeface="宋体" panose="02010600030101010101" pitchFamily="2" charset="-122"/>
                <a:ea typeface="宋体" panose="02010600030101010101" pitchFamily="2" charset="-122"/>
              </a:rPr>
              <a:t>安全能源</a:t>
            </a:r>
            <a:r>
              <a:rPr lang="en-US" altLang="zh-CN" sz="2400" dirty="0">
                <a:latin typeface="宋体" panose="02010600030101010101" pitchFamily="2" charset="-122"/>
                <a:ea typeface="宋体" panose="02010600030101010101" pitchFamily="2" charset="-122"/>
              </a:rPr>
              <a:t>”</a:t>
            </a:r>
            <a:r>
              <a:rPr lang="zh-CN" altLang="zh-CN" sz="2400" dirty="0">
                <a:latin typeface="宋体" panose="02010600030101010101" pitchFamily="2" charset="-122"/>
                <a:ea typeface="宋体" panose="02010600030101010101" pitchFamily="2" charset="-122"/>
              </a:rPr>
              <a:t>之称。它不仅毫无污染，远比常规能源清洁；也毫无危险，远比原子核能安全。虽然太阳能也存在分散性、间断性和不稳定性以及效率低和成本高等缺点，致使还不能或至少是不容易与常规能源相竞争。但是由于太阳能资源具有上述诸多优点，特别是太阳能是</a:t>
            </a:r>
            <a:r>
              <a:rPr lang="en-US" altLang="zh-CN" sz="2400" dirty="0">
                <a:latin typeface="宋体" panose="02010600030101010101" pitchFamily="2" charset="-122"/>
                <a:ea typeface="宋体" panose="02010600030101010101" pitchFamily="2" charset="-122"/>
              </a:rPr>
              <a:t>“</a:t>
            </a:r>
            <a:r>
              <a:rPr lang="zh-CN" altLang="zh-CN" sz="2400" dirty="0">
                <a:latin typeface="宋体" panose="02010600030101010101" pitchFamily="2" charset="-122"/>
                <a:ea typeface="宋体" panose="02010600030101010101" pitchFamily="2" charset="-122"/>
              </a:rPr>
              <a:t>取之不尽，用之不竭</a:t>
            </a:r>
            <a:r>
              <a:rPr lang="en-US" altLang="zh-CN" sz="2400" dirty="0">
                <a:latin typeface="宋体" panose="02010600030101010101" pitchFamily="2" charset="-122"/>
                <a:ea typeface="宋体" panose="02010600030101010101" pitchFamily="2" charset="-122"/>
              </a:rPr>
              <a:t>”</a:t>
            </a:r>
            <a:r>
              <a:rPr lang="zh-CN" altLang="zh-CN" sz="2400" dirty="0">
                <a:latin typeface="宋体" panose="02010600030101010101" pitchFamily="2" charset="-122"/>
                <a:ea typeface="宋体" panose="02010600030101010101" pitchFamily="2" charset="-122"/>
              </a:rPr>
              <a:t>，而且是洁净的优质可再生能源，如能合理的利用，必将取得巨大的社会效益和经济效益。国内外实践证明，太阳能热利用中最先实用化的是太阳能供热水和太阳能供暖。其原因之一是它们所需的集热温度不太高（</a:t>
            </a:r>
            <a:r>
              <a:rPr lang="en-US" altLang="zh-CN" sz="2400" dirty="0">
                <a:latin typeface="宋体" panose="02010600030101010101" pitchFamily="2" charset="-122"/>
                <a:ea typeface="宋体" panose="02010600030101010101" pitchFamily="2" charset="-122"/>
              </a:rPr>
              <a:t>40-60t</a:t>
            </a:r>
            <a:r>
              <a:rPr lang="zh-CN" altLang="zh-CN" sz="2400" dirty="0">
                <a:latin typeface="宋体" panose="02010600030101010101" pitchFamily="2" charset="-122"/>
                <a:ea typeface="宋体" panose="02010600030101010101" pitchFamily="2" charset="-122"/>
              </a:rPr>
              <a:t>），另一重要原因是：近年来，随着工农业的发展，全国总能耗量的增加十分迅速，其结果导致环境的严重污染和常规能源的短缺。因此，节约常规能源和开发利用可再生能源势在必行。从工程实用来看，太阳能主要用于单栋建筑物供暖或热水供应上</a:t>
            </a:r>
            <a:endParaRPr lang="zh-CN" altLang="en-US"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77020197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p:cNvSpPr>
            <a:spLocks noGrp="1"/>
          </p:cNvSpPr>
          <p:nvPr>
            <p:ph type="ctrTitle"/>
          </p:nvPr>
        </p:nvSpPr>
        <p:spPr>
          <a:xfrm>
            <a:off x="653143" y="174171"/>
            <a:ext cx="7866308" cy="515257"/>
          </a:xfrm>
        </p:spPr>
        <p:txBody>
          <a:bodyPr/>
          <a:lstStyle/>
          <a:p>
            <a:pPr algn="l"/>
            <a:r>
              <a:rPr lang="en-US" altLang="zh-CN" sz="2400" dirty="0" smtClean="0">
                <a:solidFill>
                  <a:schemeClr val="tx1"/>
                </a:solidFill>
                <a:latin typeface="宋体" panose="02010600030101010101" pitchFamily="2" charset="-122"/>
                <a:ea typeface="宋体" panose="02010600030101010101" pitchFamily="2" charset="-122"/>
              </a:rPr>
              <a:t> </a:t>
            </a:r>
            <a:r>
              <a:rPr lang="zh-CN" altLang="en-US" sz="2400" dirty="0" smtClean="0">
                <a:solidFill>
                  <a:schemeClr val="tx1"/>
                </a:solidFill>
                <a:latin typeface="宋体" panose="02010600030101010101" pitchFamily="2" charset="-122"/>
                <a:ea typeface="宋体" panose="02010600030101010101" pitchFamily="2" charset="-122"/>
              </a:rPr>
              <a:t>四、换热站</a:t>
            </a:r>
            <a:r>
              <a:rPr lang="en-US" altLang="zh-CN" sz="2400" dirty="0" smtClean="0">
                <a:solidFill>
                  <a:schemeClr val="tx1"/>
                </a:solidFill>
                <a:latin typeface="宋体" panose="02010600030101010101" pitchFamily="2" charset="-122"/>
                <a:ea typeface="宋体" panose="02010600030101010101" pitchFamily="2" charset="-122"/>
              </a:rPr>
              <a:t>    </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6" name="矩形 5"/>
          <p:cNvSpPr/>
          <p:nvPr/>
        </p:nvSpPr>
        <p:spPr>
          <a:xfrm>
            <a:off x="653143" y="689428"/>
            <a:ext cx="8788400" cy="461665"/>
          </a:xfrm>
          <a:prstGeom prst="rect">
            <a:avLst/>
          </a:prstGeom>
        </p:spPr>
        <p:txBody>
          <a:bodyPr wrap="square">
            <a:spAutoFit/>
          </a:bodyPr>
          <a:lstStyle/>
          <a:p>
            <a:r>
              <a:rPr lang="en-US" altLang="zh-CN" sz="2400" dirty="0" smtClean="0">
                <a:latin typeface="宋体" panose="02010600030101010101" pitchFamily="2" charset="-122"/>
                <a:ea typeface="宋体" panose="02010600030101010101" pitchFamily="2" charset="-122"/>
                <a:cs typeface="+mj-cs"/>
              </a:rPr>
              <a:t>1.</a:t>
            </a:r>
            <a:r>
              <a:rPr lang="zh-CN" altLang="en-US" sz="2400" dirty="0" smtClean="0">
                <a:latin typeface="宋体" panose="02010600030101010101" pitchFamily="2" charset="-122"/>
                <a:ea typeface="宋体" panose="02010600030101010101" pitchFamily="2" charset="-122"/>
              </a:rPr>
              <a:t>换热器机组</a:t>
            </a:r>
            <a:endParaRPr lang="zh-CN" altLang="en-US" sz="2400" dirty="0">
              <a:latin typeface="宋体" panose="02010600030101010101" pitchFamily="2" charset="-122"/>
              <a:ea typeface="宋体" panose="02010600030101010101" pitchFamily="2" charset="-122"/>
              <a:cs typeface="+mj-cs"/>
            </a:endParaRPr>
          </a:p>
        </p:txBody>
      </p:sp>
      <p:sp>
        <p:nvSpPr>
          <p:cNvPr id="2" name="矩形 1"/>
          <p:cNvSpPr/>
          <p:nvPr/>
        </p:nvSpPr>
        <p:spPr>
          <a:xfrm>
            <a:off x="653142" y="1204685"/>
            <a:ext cx="9288879" cy="2308324"/>
          </a:xfrm>
          <a:prstGeom prst="rect">
            <a:avLst/>
          </a:prstGeom>
        </p:spPr>
        <p:txBody>
          <a:bodyPr wrap="square">
            <a:spAutoFit/>
          </a:bodyPr>
          <a:lstStyle/>
          <a:p>
            <a:r>
              <a:rPr lang="zh-CN" altLang="en-US" sz="2400" dirty="0" smtClean="0">
                <a:solidFill>
                  <a:srgbClr val="333333"/>
                </a:solidFill>
                <a:latin typeface="宋体" panose="02010600030101010101" pitchFamily="2" charset="-122"/>
                <a:ea typeface="宋体" panose="02010600030101010101" pitchFamily="2" charset="-122"/>
              </a:rPr>
              <a:t>    板式</a:t>
            </a:r>
            <a:r>
              <a:rPr lang="zh-CN" altLang="en-US" sz="2400" dirty="0">
                <a:solidFill>
                  <a:srgbClr val="333333"/>
                </a:solidFill>
                <a:latin typeface="宋体" panose="02010600030101010101" pitchFamily="2" charset="-122"/>
                <a:ea typeface="宋体" panose="02010600030101010101" pitchFamily="2" charset="-122"/>
              </a:rPr>
              <a:t>换热站是把一次网得到热量，自动连续的转换为用户需要的生活用水及采暖用水。即热水（或蒸气）从机组的一次侧入口进入板式换热器进行热交换后，从机口一次侧出口流出；二次侧回水经过过滤器除去污垢后，通过二次侧循环水泵进入板式换热器进行热交换，生产出与采暖、空调、地板采暖或生活用水等不同温度的热水，以满足用户的需求。</a:t>
            </a:r>
            <a:endParaRPr lang="zh-CN" altLang="en-US"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78172138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73555" y="490451"/>
            <a:ext cx="7557682" cy="5949091"/>
          </a:xfrm>
          <a:prstGeom prst="rect">
            <a:avLst/>
          </a:prstGeom>
        </p:spPr>
      </p:pic>
      <p:sp>
        <p:nvSpPr>
          <p:cNvPr id="8" name="标题 4"/>
          <p:cNvSpPr>
            <a:spLocks noGrp="1"/>
          </p:cNvSpPr>
          <p:nvPr>
            <p:ph type="ctrTitle"/>
          </p:nvPr>
        </p:nvSpPr>
        <p:spPr>
          <a:xfrm>
            <a:off x="653143" y="174171"/>
            <a:ext cx="7866308" cy="515257"/>
          </a:xfrm>
        </p:spPr>
        <p:txBody>
          <a:bodyPr/>
          <a:lstStyle/>
          <a:p>
            <a:pPr algn="l"/>
            <a:r>
              <a:rPr lang="en-US" altLang="zh-CN" sz="2400" dirty="0" smtClean="0">
                <a:solidFill>
                  <a:schemeClr val="tx1"/>
                </a:solidFill>
                <a:latin typeface="宋体" panose="02010600030101010101" pitchFamily="2" charset="-122"/>
                <a:ea typeface="宋体" panose="02010600030101010101" pitchFamily="2" charset="-122"/>
              </a:rPr>
              <a:t> </a:t>
            </a:r>
            <a:r>
              <a:rPr lang="zh-CN" altLang="en-US" sz="2400" dirty="0" smtClean="0">
                <a:solidFill>
                  <a:schemeClr val="tx1"/>
                </a:solidFill>
                <a:latin typeface="宋体" panose="02010600030101010101" pitchFamily="2" charset="-122"/>
                <a:ea typeface="宋体" panose="02010600030101010101" pitchFamily="2" charset="-122"/>
              </a:rPr>
              <a:t>四、换热站</a:t>
            </a:r>
            <a:r>
              <a:rPr lang="en-US" altLang="zh-CN" sz="2400" dirty="0" smtClean="0">
                <a:solidFill>
                  <a:schemeClr val="tx1"/>
                </a:solidFill>
                <a:latin typeface="宋体" panose="02010600030101010101" pitchFamily="2" charset="-122"/>
                <a:ea typeface="宋体" panose="02010600030101010101" pitchFamily="2" charset="-122"/>
              </a:rPr>
              <a:t>    </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9" name="矩形 8"/>
          <p:cNvSpPr/>
          <p:nvPr/>
        </p:nvSpPr>
        <p:spPr>
          <a:xfrm>
            <a:off x="653143" y="689428"/>
            <a:ext cx="8788400" cy="461665"/>
          </a:xfrm>
          <a:prstGeom prst="rect">
            <a:avLst/>
          </a:prstGeom>
        </p:spPr>
        <p:txBody>
          <a:bodyPr wrap="square">
            <a:spAutoFit/>
          </a:bodyPr>
          <a:lstStyle/>
          <a:p>
            <a:r>
              <a:rPr lang="en-US" altLang="zh-CN" sz="2400" dirty="0" smtClean="0">
                <a:latin typeface="宋体" panose="02010600030101010101" pitchFamily="2" charset="-122"/>
                <a:ea typeface="宋体" panose="02010600030101010101" pitchFamily="2" charset="-122"/>
                <a:cs typeface="+mj-cs"/>
              </a:rPr>
              <a:t>1.</a:t>
            </a:r>
            <a:r>
              <a:rPr lang="zh-CN" altLang="en-US" sz="2400" dirty="0" smtClean="0">
                <a:latin typeface="宋体" panose="02010600030101010101" pitchFamily="2" charset="-122"/>
                <a:ea typeface="宋体" panose="02010600030101010101" pitchFamily="2" charset="-122"/>
              </a:rPr>
              <a:t>换热器机组</a:t>
            </a:r>
            <a:endParaRPr lang="zh-CN" altLang="en-US" sz="2400" dirty="0">
              <a:latin typeface="宋体" panose="02010600030101010101" pitchFamily="2" charset="-122"/>
              <a:ea typeface="宋体" panose="02010600030101010101" pitchFamily="2" charset="-122"/>
              <a:cs typeface="+mj-cs"/>
            </a:endParaRPr>
          </a:p>
        </p:txBody>
      </p:sp>
      <p:sp>
        <p:nvSpPr>
          <p:cNvPr id="10" name="矩形 9"/>
          <p:cNvSpPr/>
          <p:nvPr/>
        </p:nvSpPr>
        <p:spPr>
          <a:xfrm>
            <a:off x="653143" y="1556722"/>
            <a:ext cx="3933154" cy="461665"/>
          </a:xfrm>
          <a:prstGeom prst="rect">
            <a:avLst/>
          </a:prstGeom>
        </p:spPr>
        <p:txBody>
          <a:bodyPr wrap="square">
            <a:spAutoFit/>
          </a:bodyPr>
          <a:lstStyle/>
          <a:p>
            <a:r>
              <a:rPr lang="zh-CN" altLang="en-US" sz="2400" dirty="0" smtClean="0">
                <a:latin typeface="宋体" panose="02010600030101010101" pitchFamily="2" charset="-122"/>
                <a:ea typeface="宋体" panose="02010600030101010101" pitchFamily="2" charset="-122"/>
              </a:rPr>
              <a:t>板式换热器</a:t>
            </a:r>
            <a:endParaRPr lang="zh-CN" altLang="en-US" sz="2400" dirty="0">
              <a:latin typeface="宋体" panose="02010600030101010101" pitchFamily="2" charset="-122"/>
              <a:ea typeface="宋体" panose="02010600030101010101" pitchFamily="2" charset="-122"/>
              <a:cs typeface="+mj-cs"/>
            </a:endParaRPr>
          </a:p>
        </p:txBody>
      </p:sp>
      <p:sp>
        <p:nvSpPr>
          <p:cNvPr id="11" name="矩形 10"/>
          <p:cNvSpPr/>
          <p:nvPr/>
        </p:nvSpPr>
        <p:spPr>
          <a:xfrm>
            <a:off x="653143" y="2151494"/>
            <a:ext cx="3933154" cy="461665"/>
          </a:xfrm>
          <a:prstGeom prst="rect">
            <a:avLst/>
          </a:prstGeom>
        </p:spPr>
        <p:txBody>
          <a:bodyPr wrap="square">
            <a:spAutoFit/>
          </a:bodyPr>
          <a:lstStyle/>
          <a:p>
            <a:r>
              <a:rPr lang="zh-CN" altLang="en-US" sz="2400" dirty="0">
                <a:latin typeface="宋体" panose="02010600030101010101" pitchFamily="2" charset="-122"/>
                <a:ea typeface="宋体" panose="02010600030101010101" pitchFamily="2" charset="-122"/>
              </a:rPr>
              <a:t>循环泵</a:t>
            </a:r>
            <a:endParaRPr lang="zh-CN" altLang="en-US" sz="2400" dirty="0">
              <a:latin typeface="宋体" panose="02010600030101010101" pitchFamily="2" charset="-122"/>
              <a:ea typeface="宋体" panose="02010600030101010101" pitchFamily="2" charset="-122"/>
              <a:cs typeface="+mj-cs"/>
            </a:endParaRPr>
          </a:p>
        </p:txBody>
      </p:sp>
      <p:sp>
        <p:nvSpPr>
          <p:cNvPr id="12" name="矩形 11"/>
          <p:cNvSpPr/>
          <p:nvPr/>
        </p:nvSpPr>
        <p:spPr>
          <a:xfrm>
            <a:off x="653143" y="2746266"/>
            <a:ext cx="3933154" cy="461665"/>
          </a:xfrm>
          <a:prstGeom prst="rect">
            <a:avLst/>
          </a:prstGeom>
        </p:spPr>
        <p:txBody>
          <a:bodyPr wrap="square">
            <a:spAutoFit/>
          </a:bodyPr>
          <a:lstStyle/>
          <a:p>
            <a:r>
              <a:rPr lang="zh-CN" altLang="en-US" sz="2400" dirty="0">
                <a:latin typeface="宋体" panose="02010600030101010101" pitchFamily="2" charset="-122"/>
                <a:ea typeface="宋体" panose="02010600030101010101" pitchFamily="2" charset="-122"/>
              </a:rPr>
              <a:t>补水泵</a:t>
            </a:r>
            <a:endParaRPr lang="zh-CN" altLang="en-US" sz="2400" dirty="0">
              <a:latin typeface="宋体" panose="02010600030101010101" pitchFamily="2" charset="-122"/>
              <a:ea typeface="宋体" panose="02010600030101010101" pitchFamily="2" charset="-122"/>
              <a:cs typeface="+mj-cs"/>
            </a:endParaRPr>
          </a:p>
        </p:txBody>
      </p:sp>
      <p:sp>
        <p:nvSpPr>
          <p:cNvPr id="13" name="矩形 12"/>
          <p:cNvSpPr/>
          <p:nvPr/>
        </p:nvSpPr>
        <p:spPr>
          <a:xfrm>
            <a:off x="653143" y="3341038"/>
            <a:ext cx="3933154" cy="461665"/>
          </a:xfrm>
          <a:prstGeom prst="rect">
            <a:avLst/>
          </a:prstGeom>
        </p:spPr>
        <p:txBody>
          <a:bodyPr wrap="square">
            <a:spAutoFit/>
          </a:bodyPr>
          <a:lstStyle/>
          <a:p>
            <a:r>
              <a:rPr lang="zh-CN" altLang="en-US" sz="2400" dirty="0">
                <a:latin typeface="宋体" panose="02010600030101010101" pitchFamily="2" charset="-122"/>
                <a:ea typeface="宋体" panose="02010600030101010101" pitchFamily="2" charset="-122"/>
              </a:rPr>
              <a:t>稳压罐</a:t>
            </a:r>
            <a:endParaRPr lang="zh-CN" altLang="en-US" sz="2400" dirty="0">
              <a:latin typeface="宋体" panose="02010600030101010101" pitchFamily="2" charset="-122"/>
              <a:ea typeface="宋体" panose="02010600030101010101" pitchFamily="2" charset="-122"/>
              <a:cs typeface="+mj-cs"/>
            </a:endParaRPr>
          </a:p>
        </p:txBody>
      </p:sp>
      <p:sp>
        <p:nvSpPr>
          <p:cNvPr id="14" name="矩形 13"/>
          <p:cNvSpPr/>
          <p:nvPr/>
        </p:nvSpPr>
        <p:spPr>
          <a:xfrm>
            <a:off x="653143" y="3935810"/>
            <a:ext cx="3933154" cy="461665"/>
          </a:xfrm>
          <a:prstGeom prst="rect">
            <a:avLst/>
          </a:prstGeom>
        </p:spPr>
        <p:txBody>
          <a:bodyPr wrap="square">
            <a:spAutoFit/>
          </a:bodyPr>
          <a:lstStyle/>
          <a:p>
            <a:r>
              <a:rPr lang="zh-CN" altLang="en-US" sz="2400" dirty="0">
                <a:latin typeface="宋体" panose="02010600030101010101" pitchFamily="2" charset="-122"/>
                <a:ea typeface="宋体" panose="02010600030101010101" pitchFamily="2" charset="-122"/>
              </a:rPr>
              <a:t>除污器</a:t>
            </a:r>
            <a:endParaRPr lang="zh-CN" altLang="en-US" sz="2400" dirty="0">
              <a:latin typeface="宋体" panose="02010600030101010101" pitchFamily="2" charset="-122"/>
              <a:ea typeface="宋体" panose="02010600030101010101" pitchFamily="2" charset="-122"/>
              <a:cs typeface="+mj-cs"/>
            </a:endParaRPr>
          </a:p>
        </p:txBody>
      </p:sp>
      <p:sp>
        <p:nvSpPr>
          <p:cNvPr id="15" name="矩形 14"/>
          <p:cNvSpPr/>
          <p:nvPr/>
        </p:nvSpPr>
        <p:spPr>
          <a:xfrm>
            <a:off x="653143" y="4530582"/>
            <a:ext cx="3933154" cy="461665"/>
          </a:xfrm>
          <a:prstGeom prst="rect">
            <a:avLst/>
          </a:prstGeom>
        </p:spPr>
        <p:txBody>
          <a:bodyPr wrap="square">
            <a:spAutoFit/>
          </a:bodyPr>
          <a:lstStyle/>
          <a:p>
            <a:r>
              <a:rPr lang="zh-CN" altLang="en-US" sz="2400" dirty="0">
                <a:latin typeface="宋体" panose="02010600030101010101" pitchFamily="2" charset="-122"/>
                <a:ea typeface="宋体" panose="02010600030101010101" pitchFamily="2" charset="-122"/>
              </a:rPr>
              <a:t>安全阀</a:t>
            </a:r>
            <a:endParaRPr lang="zh-CN" altLang="en-US" sz="2400" dirty="0">
              <a:latin typeface="宋体" panose="02010600030101010101" pitchFamily="2" charset="-122"/>
              <a:ea typeface="宋体" panose="02010600030101010101" pitchFamily="2" charset="-122"/>
              <a:cs typeface="+mj-cs"/>
            </a:endParaRPr>
          </a:p>
        </p:txBody>
      </p:sp>
      <p:sp>
        <p:nvSpPr>
          <p:cNvPr id="16" name="矩形 15"/>
          <p:cNvSpPr/>
          <p:nvPr/>
        </p:nvSpPr>
        <p:spPr>
          <a:xfrm>
            <a:off x="653143" y="5125354"/>
            <a:ext cx="3933154" cy="461665"/>
          </a:xfrm>
          <a:prstGeom prst="rect">
            <a:avLst/>
          </a:prstGeom>
        </p:spPr>
        <p:txBody>
          <a:bodyPr wrap="square">
            <a:spAutoFit/>
          </a:bodyPr>
          <a:lstStyle/>
          <a:p>
            <a:r>
              <a:rPr lang="zh-CN" altLang="en-US" sz="2400" dirty="0" smtClean="0">
                <a:latin typeface="宋体" panose="02010600030101010101" pitchFamily="2" charset="-122"/>
                <a:ea typeface="宋体" panose="02010600030101010101" pitchFamily="2" charset="-122"/>
              </a:rPr>
              <a:t>调速变频柜</a:t>
            </a:r>
            <a:endParaRPr lang="zh-CN" altLang="en-US" sz="2400" dirty="0">
              <a:latin typeface="宋体" panose="02010600030101010101" pitchFamily="2" charset="-122"/>
              <a:ea typeface="宋体" panose="02010600030101010101" pitchFamily="2" charset="-122"/>
              <a:cs typeface="+mj-cs"/>
            </a:endParaRPr>
          </a:p>
        </p:txBody>
      </p:sp>
      <p:sp>
        <p:nvSpPr>
          <p:cNvPr id="17" name="矩形 16"/>
          <p:cNvSpPr/>
          <p:nvPr/>
        </p:nvSpPr>
        <p:spPr>
          <a:xfrm>
            <a:off x="722415" y="5720126"/>
            <a:ext cx="3933154" cy="461665"/>
          </a:xfrm>
          <a:prstGeom prst="rect">
            <a:avLst/>
          </a:prstGeom>
        </p:spPr>
        <p:txBody>
          <a:bodyPr wrap="square">
            <a:spAutoFit/>
          </a:bodyPr>
          <a:lstStyle/>
          <a:p>
            <a:r>
              <a:rPr lang="zh-CN" altLang="en-US" sz="2400" dirty="0">
                <a:latin typeface="宋体" panose="02010600030101010101" pitchFamily="2" charset="-122"/>
                <a:ea typeface="宋体" panose="02010600030101010101" pitchFamily="2" charset="-122"/>
              </a:rPr>
              <a:t>阀门</a:t>
            </a:r>
            <a:endParaRPr lang="zh-CN" altLang="en-US" sz="2400" dirty="0">
              <a:latin typeface="宋体" panose="02010600030101010101" pitchFamily="2" charset="-122"/>
              <a:ea typeface="宋体" panose="02010600030101010101" pitchFamily="2" charset="-122"/>
              <a:cs typeface="+mj-cs"/>
            </a:endParaRPr>
          </a:p>
        </p:txBody>
      </p:sp>
    </p:spTree>
    <p:extLst>
      <p:ext uri="{BB962C8B-B14F-4D97-AF65-F5344CB8AC3E}">
        <p14:creationId xmlns:p14="http://schemas.microsoft.com/office/powerpoint/2010/main" val="356612114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4"/>
          <p:cNvSpPr>
            <a:spLocks noGrp="1"/>
          </p:cNvSpPr>
          <p:nvPr>
            <p:ph type="ctrTitle"/>
          </p:nvPr>
        </p:nvSpPr>
        <p:spPr>
          <a:xfrm>
            <a:off x="653143" y="174171"/>
            <a:ext cx="7866308" cy="515257"/>
          </a:xfrm>
        </p:spPr>
        <p:txBody>
          <a:bodyPr/>
          <a:lstStyle/>
          <a:p>
            <a:pPr algn="l"/>
            <a:r>
              <a:rPr lang="en-US" altLang="zh-CN" sz="2400" dirty="0" smtClean="0">
                <a:solidFill>
                  <a:schemeClr val="tx1"/>
                </a:solidFill>
                <a:latin typeface="宋体" panose="02010600030101010101" pitchFamily="2" charset="-122"/>
                <a:ea typeface="宋体" panose="02010600030101010101" pitchFamily="2" charset="-122"/>
              </a:rPr>
              <a:t> </a:t>
            </a:r>
            <a:r>
              <a:rPr lang="zh-CN" altLang="en-US" sz="2400" dirty="0" smtClean="0">
                <a:solidFill>
                  <a:schemeClr val="tx1"/>
                </a:solidFill>
                <a:latin typeface="宋体" panose="02010600030101010101" pitchFamily="2" charset="-122"/>
                <a:ea typeface="宋体" panose="02010600030101010101" pitchFamily="2" charset="-122"/>
              </a:rPr>
              <a:t>四、换热站</a:t>
            </a:r>
            <a:r>
              <a:rPr lang="en-US" altLang="zh-CN" sz="2400" dirty="0" smtClean="0">
                <a:solidFill>
                  <a:schemeClr val="tx1"/>
                </a:solidFill>
                <a:latin typeface="宋体" panose="02010600030101010101" pitchFamily="2" charset="-122"/>
                <a:ea typeface="宋体" panose="02010600030101010101" pitchFamily="2" charset="-122"/>
              </a:rPr>
              <a:t>    </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9" name="矩形 8"/>
          <p:cNvSpPr/>
          <p:nvPr/>
        </p:nvSpPr>
        <p:spPr>
          <a:xfrm>
            <a:off x="653143" y="689428"/>
            <a:ext cx="8788400" cy="461665"/>
          </a:xfrm>
          <a:prstGeom prst="rect">
            <a:avLst/>
          </a:prstGeom>
        </p:spPr>
        <p:txBody>
          <a:bodyPr wrap="square">
            <a:spAutoFit/>
          </a:bodyPr>
          <a:lstStyle/>
          <a:p>
            <a:r>
              <a:rPr lang="en-US" altLang="zh-CN" sz="2400" dirty="0">
                <a:latin typeface="宋体" panose="02010600030101010101" pitchFamily="2" charset="-122"/>
                <a:ea typeface="宋体" panose="02010600030101010101" pitchFamily="2" charset="-122"/>
                <a:cs typeface="+mj-cs"/>
              </a:rPr>
              <a:t>2</a:t>
            </a:r>
            <a:r>
              <a:rPr lang="en-US" altLang="zh-CN" sz="2400" dirty="0" smtClean="0">
                <a:latin typeface="宋体" panose="02010600030101010101" pitchFamily="2" charset="-122"/>
                <a:ea typeface="宋体" panose="02010600030101010101" pitchFamily="2" charset="-122"/>
                <a:cs typeface="+mj-cs"/>
              </a:rPr>
              <a:t>.</a:t>
            </a:r>
            <a:r>
              <a:rPr lang="zh-CN" altLang="en-US" sz="2400" dirty="0" smtClean="0">
                <a:latin typeface="宋体" panose="02010600030101010101" pitchFamily="2" charset="-122"/>
                <a:ea typeface="宋体" panose="02010600030101010101" pitchFamily="2" charset="-122"/>
              </a:rPr>
              <a:t>自控仪表系统</a:t>
            </a:r>
            <a:endParaRPr lang="zh-CN" altLang="en-US" sz="2400" dirty="0">
              <a:latin typeface="宋体" panose="02010600030101010101" pitchFamily="2" charset="-122"/>
              <a:ea typeface="宋体" panose="02010600030101010101" pitchFamily="2" charset="-122"/>
              <a:cs typeface="+mj-cs"/>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8646" y="789709"/>
            <a:ext cx="6837054" cy="5370022"/>
          </a:xfrm>
          <a:prstGeom prst="rect">
            <a:avLst/>
          </a:prstGeom>
        </p:spPr>
      </p:pic>
      <p:sp>
        <p:nvSpPr>
          <p:cNvPr id="6" name="矩形 5"/>
          <p:cNvSpPr/>
          <p:nvPr/>
        </p:nvSpPr>
        <p:spPr>
          <a:xfrm>
            <a:off x="653143" y="1556722"/>
            <a:ext cx="3933154" cy="461665"/>
          </a:xfrm>
          <a:prstGeom prst="rect">
            <a:avLst/>
          </a:prstGeom>
        </p:spPr>
        <p:txBody>
          <a:bodyPr wrap="square">
            <a:spAutoFit/>
          </a:bodyPr>
          <a:lstStyle/>
          <a:p>
            <a:r>
              <a:rPr lang="zh-CN" altLang="en-US" sz="2400" dirty="0">
                <a:latin typeface="宋体" panose="02010600030101010101" pitchFamily="2" charset="-122"/>
                <a:ea typeface="宋体" panose="02010600030101010101" pitchFamily="2" charset="-122"/>
              </a:rPr>
              <a:t>控制</a:t>
            </a:r>
            <a:r>
              <a:rPr lang="zh-CN" altLang="en-US" sz="2400" dirty="0" smtClean="0">
                <a:latin typeface="宋体" panose="02010600030101010101" pitchFamily="2" charset="-122"/>
                <a:ea typeface="宋体" panose="02010600030101010101" pitchFamily="2" charset="-122"/>
              </a:rPr>
              <a:t>系统</a:t>
            </a:r>
            <a:endParaRPr lang="zh-CN" altLang="en-US" sz="2400" dirty="0">
              <a:latin typeface="宋体" panose="02010600030101010101" pitchFamily="2" charset="-122"/>
              <a:ea typeface="宋体" panose="02010600030101010101" pitchFamily="2" charset="-122"/>
              <a:cs typeface="+mj-cs"/>
            </a:endParaRPr>
          </a:p>
        </p:txBody>
      </p:sp>
      <p:sp>
        <p:nvSpPr>
          <p:cNvPr id="10" name="矩形 9"/>
          <p:cNvSpPr/>
          <p:nvPr/>
        </p:nvSpPr>
        <p:spPr>
          <a:xfrm>
            <a:off x="653143" y="2151494"/>
            <a:ext cx="3933154" cy="461665"/>
          </a:xfrm>
          <a:prstGeom prst="rect">
            <a:avLst/>
          </a:prstGeom>
        </p:spPr>
        <p:txBody>
          <a:bodyPr wrap="square">
            <a:spAutoFit/>
          </a:bodyPr>
          <a:lstStyle/>
          <a:p>
            <a:r>
              <a:rPr lang="zh-CN" altLang="en-US" sz="2400" dirty="0">
                <a:latin typeface="宋体" panose="02010600030101010101" pitchFamily="2" charset="-122"/>
                <a:ea typeface="宋体" panose="02010600030101010101" pitchFamily="2" charset="-122"/>
              </a:rPr>
              <a:t>调节阀</a:t>
            </a:r>
            <a:endParaRPr lang="zh-CN" altLang="en-US" sz="2400" dirty="0">
              <a:latin typeface="宋体" panose="02010600030101010101" pitchFamily="2" charset="-122"/>
              <a:ea typeface="宋体" panose="02010600030101010101" pitchFamily="2" charset="-122"/>
              <a:cs typeface="+mj-cs"/>
            </a:endParaRPr>
          </a:p>
        </p:txBody>
      </p:sp>
      <p:sp>
        <p:nvSpPr>
          <p:cNvPr id="11" name="矩形 10"/>
          <p:cNvSpPr/>
          <p:nvPr/>
        </p:nvSpPr>
        <p:spPr>
          <a:xfrm>
            <a:off x="653143" y="2746266"/>
            <a:ext cx="3933154" cy="461665"/>
          </a:xfrm>
          <a:prstGeom prst="rect">
            <a:avLst/>
          </a:prstGeom>
        </p:spPr>
        <p:txBody>
          <a:bodyPr wrap="square">
            <a:spAutoFit/>
          </a:bodyPr>
          <a:lstStyle/>
          <a:p>
            <a:r>
              <a:rPr lang="zh-CN" altLang="en-US" sz="2400" dirty="0" smtClean="0">
                <a:latin typeface="宋体" panose="02010600030101010101" pitchFamily="2" charset="-122"/>
                <a:ea typeface="宋体" panose="02010600030101010101" pitchFamily="2" charset="-122"/>
              </a:rPr>
              <a:t>温度传感器</a:t>
            </a:r>
            <a:endParaRPr lang="zh-CN" altLang="en-US" sz="2400" dirty="0">
              <a:latin typeface="宋体" panose="02010600030101010101" pitchFamily="2" charset="-122"/>
              <a:ea typeface="宋体" panose="02010600030101010101" pitchFamily="2" charset="-122"/>
              <a:cs typeface="+mj-cs"/>
            </a:endParaRPr>
          </a:p>
        </p:txBody>
      </p:sp>
      <p:sp>
        <p:nvSpPr>
          <p:cNvPr id="12" name="矩形 11"/>
          <p:cNvSpPr/>
          <p:nvPr/>
        </p:nvSpPr>
        <p:spPr>
          <a:xfrm>
            <a:off x="653143" y="3341038"/>
            <a:ext cx="3933154" cy="461665"/>
          </a:xfrm>
          <a:prstGeom prst="rect">
            <a:avLst/>
          </a:prstGeom>
        </p:spPr>
        <p:txBody>
          <a:bodyPr wrap="square">
            <a:spAutoFit/>
          </a:bodyPr>
          <a:lstStyle/>
          <a:p>
            <a:r>
              <a:rPr lang="zh-CN" altLang="en-US" sz="2400" dirty="0">
                <a:latin typeface="宋体" panose="02010600030101010101" pitchFamily="2" charset="-122"/>
                <a:ea typeface="宋体" panose="02010600030101010101" pitchFamily="2" charset="-122"/>
              </a:rPr>
              <a:t>压力</a:t>
            </a:r>
            <a:r>
              <a:rPr lang="zh-CN" altLang="en-US" sz="2400" dirty="0" smtClean="0">
                <a:latin typeface="宋体" panose="02010600030101010101" pitchFamily="2" charset="-122"/>
                <a:ea typeface="宋体" panose="02010600030101010101" pitchFamily="2" charset="-122"/>
              </a:rPr>
              <a:t>传感器</a:t>
            </a:r>
            <a:endParaRPr lang="zh-CN" altLang="en-US" sz="2400" dirty="0">
              <a:latin typeface="宋体" panose="02010600030101010101" pitchFamily="2" charset="-122"/>
              <a:ea typeface="宋体" panose="02010600030101010101" pitchFamily="2" charset="-122"/>
              <a:cs typeface="+mj-cs"/>
            </a:endParaRPr>
          </a:p>
        </p:txBody>
      </p:sp>
      <p:sp>
        <p:nvSpPr>
          <p:cNvPr id="13" name="矩形 12"/>
          <p:cNvSpPr/>
          <p:nvPr/>
        </p:nvSpPr>
        <p:spPr>
          <a:xfrm>
            <a:off x="653143" y="3935810"/>
            <a:ext cx="3933154" cy="461665"/>
          </a:xfrm>
          <a:prstGeom prst="rect">
            <a:avLst/>
          </a:prstGeom>
        </p:spPr>
        <p:txBody>
          <a:bodyPr wrap="square">
            <a:spAutoFit/>
          </a:bodyPr>
          <a:lstStyle/>
          <a:p>
            <a:r>
              <a:rPr lang="zh-CN" altLang="en-US" sz="2400" dirty="0">
                <a:latin typeface="宋体" panose="02010600030101010101" pitchFamily="2" charset="-122"/>
                <a:ea typeface="宋体" panose="02010600030101010101" pitchFamily="2" charset="-122"/>
              </a:rPr>
              <a:t>热表</a:t>
            </a:r>
            <a:endParaRPr lang="zh-CN" altLang="en-US" sz="2400" dirty="0">
              <a:latin typeface="宋体" panose="02010600030101010101" pitchFamily="2" charset="-122"/>
              <a:ea typeface="宋体" panose="02010600030101010101" pitchFamily="2" charset="-122"/>
              <a:cs typeface="+mj-cs"/>
            </a:endParaRPr>
          </a:p>
        </p:txBody>
      </p:sp>
      <p:sp>
        <p:nvSpPr>
          <p:cNvPr id="14" name="矩形 13"/>
          <p:cNvSpPr/>
          <p:nvPr/>
        </p:nvSpPr>
        <p:spPr>
          <a:xfrm>
            <a:off x="653143" y="4530582"/>
            <a:ext cx="3933154" cy="461665"/>
          </a:xfrm>
          <a:prstGeom prst="rect">
            <a:avLst/>
          </a:prstGeom>
        </p:spPr>
        <p:txBody>
          <a:bodyPr wrap="square">
            <a:spAutoFit/>
          </a:bodyPr>
          <a:lstStyle/>
          <a:p>
            <a:r>
              <a:rPr lang="zh-CN" altLang="en-US" sz="2400" dirty="0">
                <a:latin typeface="宋体" panose="02010600030101010101" pitchFamily="2" charset="-122"/>
                <a:ea typeface="宋体" panose="02010600030101010101" pitchFamily="2" charset="-122"/>
              </a:rPr>
              <a:t>补</a:t>
            </a:r>
            <a:r>
              <a:rPr lang="zh-CN" altLang="en-US" sz="2400" dirty="0" smtClean="0">
                <a:latin typeface="宋体" panose="02010600030101010101" pitchFamily="2" charset="-122"/>
                <a:ea typeface="宋体" panose="02010600030101010101" pitchFamily="2" charset="-122"/>
              </a:rPr>
              <a:t>水流量计</a:t>
            </a:r>
            <a:endParaRPr lang="zh-CN" altLang="en-US" sz="2400" dirty="0">
              <a:latin typeface="宋体" panose="02010600030101010101" pitchFamily="2" charset="-122"/>
              <a:ea typeface="宋体" panose="02010600030101010101" pitchFamily="2" charset="-122"/>
              <a:cs typeface="+mj-cs"/>
            </a:endParaRPr>
          </a:p>
        </p:txBody>
      </p:sp>
      <p:sp>
        <p:nvSpPr>
          <p:cNvPr id="15" name="矩形 14"/>
          <p:cNvSpPr/>
          <p:nvPr/>
        </p:nvSpPr>
        <p:spPr>
          <a:xfrm>
            <a:off x="653143" y="5125354"/>
            <a:ext cx="3933154" cy="461665"/>
          </a:xfrm>
          <a:prstGeom prst="rect">
            <a:avLst/>
          </a:prstGeom>
        </p:spPr>
        <p:txBody>
          <a:bodyPr wrap="square">
            <a:spAutoFit/>
          </a:bodyPr>
          <a:lstStyle/>
          <a:p>
            <a:r>
              <a:rPr lang="zh-CN" altLang="en-US" sz="2400" dirty="0" smtClean="0">
                <a:latin typeface="宋体" panose="02010600030101010101" pitchFamily="2" charset="-122"/>
                <a:ea typeface="宋体" panose="02010600030101010101" pitchFamily="2" charset="-122"/>
              </a:rPr>
              <a:t>水箱液位计</a:t>
            </a:r>
            <a:endParaRPr lang="zh-CN" altLang="en-US" sz="2400" dirty="0">
              <a:latin typeface="宋体" panose="02010600030101010101" pitchFamily="2" charset="-122"/>
              <a:ea typeface="宋体" panose="02010600030101010101" pitchFamily="2" charset="-122"/>
              <a:cs typeface="+mj-cs"/>
            </a:endParaRPr>
          </a:p>
        </p:txBody>
      </p:sp>
      <p:sp>
        <p:nvSpPr>
          <p:cNvPr id="16" name="矩形 15"/>
          <p:cNvSpPr/>
          <p:nvPr/>
        </p:nvSpPr>
        <p:spPr>
          <a:xfrm>
            <a:off x="722415" y="5720126"/>
            <a:ext cx="3933154" cy="461665"/>
          </a:xfrm>
          <a:prstGeom prst="rect">
            <a:avLst/>
          </a:prstGeom>
        </p:spPr>
        <p:txBody>
          <a:bodyPr wrap="square">
            <a:spAutoFit/>
          </a:bodyPr>
          <a:lstStyle/>
          <a:p>
            <a:r>
              <a:rPr lang="zh-CN" altLang="en-US" sz="2400" dirty="0">
                <a:latin typeface="宋体" panose="02010600030101010101" pitchFamily="2" charset="-122"/>
                <a:ea typeface="宋体" panose="02010600030101010101" pitchFamily="2" charset="-122"/>
              </a:rPr>
              <a:t>泄压阀</a:t>
            </a:r>
            <a:endParaRPr lang="zh-CN" altLang="en-US" sz="2400" dirty="0">
              <a:latin typeface="宋体" panose="02010600030101010101" pitchFamily="2" charset="-122"/>
              <a:ea typeface="宋体" panose="02010600030101010101" pitchFamily="2" charset="-122"/>
              <a:cs typeface="+mj-cs"/>
            </a:endParaRPr>
          </a:p>
        </p:txBody>
      </p:sp>
    </p:spTree>
    <p:extLst>
      <p:ext uri="{BB962C8B-B14F-4D97-AF65-F5344CB8AC3E}">
        <p14:creationId xmlns:p14="http://schemas.microsoft.com/office/powerpoint/2010/main" val="250237588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4"/>
          <p:cNvSpPr>
            <a:spLocks noGrp="1"/>
          </p:cNvSpPr>
          <p:nvPr>
            <p:ph type="ctrTitle"/>
          </p:nvPr>
        </p:nvSpPr>
        <p:spPr>
          <a:xfrm>
            <a:off x="653143" y="174171"/>
            <a:ext cx="7866308" cy="515257"/>
          </a:xfrm>
        </p:spPr>
        <p:txBody>
          <a:bodyPr/>
          <a:lstStyle/>
          <a:p>
            <a:pPr algn="l"/>
            <a:r>
              <a:rPr lang="en-US" altLang="zh-CN" sz="2400" dirty="0" smtClean="0">
                <a:solidFill>
                  <a:schemeClr val="tx1"/>
                </a:solidFill>
                <a:latin typeface="宋体" panose="02010600030101010101" pitchFamily="2" charset="-122"/>
                <a:ea typeface="宋体" panose="02010600030101010101" pitchFamily="2" charset="-122"/>
              </a:rPr>
              <a:t> </a:t>
            </a:r>
            <a:r>
              <a:rPr lang="zh-CN" altLang="en-US" sz="2400" dirty="0" smtClean="0">
                <a:solidFill>
                  <a:schemeClr val="tx1"/>
                </a:solidFill>
                <a:latin typeface="宋体" panose="02010600030101010101" pitchFamily="2" charset="-122"/>
                <a:ea typeface="宋体" panose="02010600030101010101" pitchFamily="2" charset="-122"/>
              </a:rPr>
              <a:t>四、换热站</a:t>
            </a:r>
            <a:r>
              <a:rPr lang="en-US" altLang="zh-CN" sz="2400" dirty="0" smtClean="0">
                <a:solidFill>
                  <a:schemeClr val="tx1"/>
                </a:solidFill>
                <a:latin typeface="宋体" panose="02010600030101010101" pitchFamily="2" charset="-122"/>
                <a:ea typeface="宋体" panose="02010600030101010101" pitchFamily="2" charset="-122"/>
              </a:rPr>
              <a:t>    </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9" name="矩形 8"/>
          <p:cNvSpPr/>
          <p:nvPr/>
        </p:nvSpPr>
        <p:spPr>
          <a:xfrm>
            <a:off x="653143" y="689428"/>
            <a:ext cx="8788400" cy="461665"/>
          </a:xfrm>
          <a:prstGeom prst="rect">
            <a:avLst/>
          </a:prstGeom>
        </p:spPr>
        <p:txBody>
          <a:bodyPr wrap="square">
            <a:spAutoFit/>
          </a:bodyPr>
          <a:lstStyle/>
          <a:p>
            <a:r>
              <a:rPr lang="en-US" altLang="zh-CN" sz="2400" dirty="0">
                <a:latin typeface="宋体" panose="02010600030101010101" pitchFamily="2" charset="-122"/>
                <a:ea typeface="宋体" panose="02010600030101010101" pitchFamily="2" charset="-122"/>
                <a:cs typeface="+mj-cs"/>
              </a:rPr>
              <a:t>2</a:t>
            </a:r>
            <a:r>
              <a:rPr lang="en-US" altLang="zh-CN" sz="2400" dirty="0" smtClean="0">
                <a:latin typeface="宋体" panose="02010600030101010101" pitchFamily="2" charset="-122"/>
                <a:ea typeface="宋体" panose="02010600030101010101" pitchFamily="2" charset="-122"/>
                <a:cs typeface="+mj-cs"/>
              </a:rPr>
              <a:t>.</a:t>
            </a:r>
            <a:r>
              <a:rPr lang="zh-CN" altLang="en-US" sz="2400" dirty="0" smtClean="0">
                <a:latin typeface="宋体" panose="02010600030101010101" pitchFamily="2" charset="-122"/>
                <a:ea typeface="宋体" panose="02010600030101010101" pitchFamily="2" charset="-122"/>
              </a:rPr>
              <a:t>自控仪表系统</a:t>
            </a:r>
            <a:endParaRPr lang="zh-CN" altLang="en-US" sz="2400" dirty="0">
              <a:latin typeface="宋体" panose="02010600030101010101" pitchFamily="2" charset="-122"/>
              <a:ea typeface="宋体" panose="02010600030101010101" pitchFamily="2" charset="-122"/>
              <a:cs typeface="+mj-cs"/>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8196" y="1290983"/>
            <a:ext cx="7155281" cy="4436485"/>
          </a:xfrm>
          <a:prstGeom prst="rect">
            <a:avLst/>
          </a:prstGeom>
        </p:spPr>
      </p:pic>
    </p:spTree>
    <p:extLst>
      <p:ext uri="{BB962C8B-B14F-4D97-AF65-F5344CB8AC3E}">
        <p14:creationId xmlns:p14="http://schemas.microsoft.com/office/powerpoint/2010/main" val="185306861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050520" y="2875895"/>
            <a:ext cx="2262159" cy="923330"/>
          </a:xfrm>
          <a:prstGeom prst="rect">
            <a:avLst/>
          </a:prstGeom>
          <a:noFill/>
        </p:spPr>
        <p:txBody>
          <a:bodyPr wrap="none" lIns="91440" tIns="45720" rIns="91440" bIns="45720">
            <a:spAutoFit/>
          </a:bodyPr>
          <a:lstStyle/>
          <a:p>
            <a:pPr algn="ctr"/>
            <a:r>
              <a:rPr lang="zh-CN" altLang="en-US" sz="5400" b="1" cap="none" spc="0"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谢谢！</a:t>
            </a:r>
            <a:endParaRPr lang="zh-CN" alt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9171952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4"/>
          <p:cNvSpPr txBox="1">
            <a:spLocks/>
          </p:cNvSpPr>
          <p:nvPr/>
        </p:nvSpPr>
        <p:spPr>
          <a:xfrm>
            <a:off x="784629" y="119741"/>
            <a:ext cx="9672913" cy="1592945"/>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n-lt"/>
                <a:ea typeface="+mn-ea"/>
                <a:cs typeface="+mn-cs"/>
              </a:defRPr>
            </a:lvl1pPr>
            <a:lvl2pPr eaLnBrk="1" hangingPunct="1">
              <a:defRPr>
                <a:solidFill>
                  <a:schemeClr val="dk1"/>
                </a:solidFill>
                <a:latin typeface="+mn-lt"/>
                <a:ea typeface="+mn-ea"/>
                <a:cs typeface="+mn-cs"/>
              </a:defRPr>
            </a:lvl2pPr>
            <a:lvl3pPr eaLnBrk="1" hangingPunct="1">
              <a:defRPr>
                <a:solidFill>
                  <a:schemeClr val="dk1"/>
                </a:solidFill>
                <a:latin typeface="+mn-lt"/>
                <a:ea typeface="+mn-ea"/>
                <a:cs typeface="+mn-cs"/>
              </a:defRPr>
            </a:lvl3pPr>
            <a:lvl4pPr eaLnBrk="1" hangingPunct="1">
              <a:defRPr>
                <a:solidFill>
                  <a:schemeClr val="dk1"/>
                </a:solidFill>
                <a:latin typeface="+mn-lt"/>
                <a:ea typeface="+mn-ea"/>
                <a:cs typeface="+mn-cs"/>
              </a:defRPr>
            </a:lvl4pPr>
            <a:lvl5pPr eaLnBrk="1" hangingPunct="1">
              <a:defRPr>
                <a:solidFill>
                  <a:schemeClr val="dk1"/>
                </a:solidFill>
                <a:latin typeface="+mn-lt"/>
                <a:ea typeface="+mn-ea"/>
                <a:cs typeface="+mn-cs"/>
              </a:defRPr>
            </a:lvl5pPr>
            <a:lvl6pPr eaLnBrk="1" hangingPunct="1">
              <a:defRPr>
                <a:solidFill>
                  <a:schemeClr val="dk1"/>
                </a:solidFill>
                <a:latin typeface="+mn-lt"/>
                <a:ea typeface="+mn-ea"/>
                <a:cs typeface="+mn-cs"/>
              </a:defRPr>
            </a:lvl6pPr>
            <a:lvl7pPr eaLnBrk="1" hangingPunct="1">
              <a:defRPr>
                <a:solidFill>
                  <a:schemeClr val="dk1"/>
                </a:solidFill>
                <a:latin typeface="+mn-lt"/>
                <a:ea typeface="+mn-ea"/>
                <a:cs typeface="+mn-cs"/>
              </a:defRPr>
            </a:lvl7pPr>
            <a:lvl8pPr eaLnBrk="1" hangingPunct="1">
              <a:defRPr>
                <a:solidFill>
                  <a:schemeClr val="dk1"/>
                </a:solidFill>
                <a:latin typeface="+mn-lt"/>
                <a:ea typeface="+mn-ea"/>
                <a:cs typeface="+mn-cs"/>
              </a:defRPr>
            </a:lvl8pPr>
            <a:lvl9pPr eaLnBrk="1" hangingPunct="1">
              <a:defRPr>
                <a:solidFill>
                  <a:schemeClr val="dk1"/>
                </a:solidFill>
                <a:latin typeface="+mn-lt"/>
                <a:ea typeface="+mn-ea"/>
                <a:cs typeface="+mn-cs"/>
              </a:defRPr>
            </a:lvl9pPr>
          </a:lstStyle>
          <a:p>
            <a:pPr algn="l"/>
            <a:r>
              <a:rPr lang="zh-CN" altLang="en-US" sz="3600" dirty="0" smtClean="0">
                <a:solidFill>
                  <a:schemeClr val="tx1"/>
                </a:solidFill>
                <a:latin typeface="宋体" panose="02010600030101010101" pitchFamily="2" charset="-122"/>
                <a:ea typeface="宋体" panose="02010600030101010101" pitchFamily="2" charset="-122"/>
              </a:rPr>
              <a:t>二、</a:t>
            </a:r>
            <a:r>
              <a:rPr lang="zh-CN" altLang="zh-CN" sz="3600" dirty="0" smtClean="0">
                <a:solidFill>
                  <a:schemeClr val="tx1"/>
                </a:solidFill>
                <a:latin typeface="宋体" panose="02010600030101010101" pitchFamily="2" charset="-122"/>
                <a:ea typeface="宋体" panose="02010600030101010101" pitchFamily="2" charset="-122"/>
              </a:rPr>
              <a:t>城市供热系统可按下列方式进行分类：</a:t>
            </a:r>
            <a:br>
              <a:rPr lang="zh-CN" altLang="zh-CN" sz="3600" dirty="0" smtClean="0">
                <a:solidFill>
                  <a:schemeClr val="tx1"/>
                </a:solidFill>
                <a:latin typeface="宋体" panose="02010600030101010101" pitchFamily="2" charset="-122"/>
                <a:ea typeface="宋体" panose="02010600030101010101" pitchFamily="2" charset="-122"/>
              </a:rPr>
            </a:br>
            <a:r>
              <a:rPr lang="en-US" altLang="zh-CN" sz="3600" dirty="0" smtClean="0">
                <a:solidFill>
                  <a:schemeClr val="tx1"/>
                </a:solidFill>
                <a:latin typeface="宋体" panose="02010600030101010101" pitchFamily="2" charset="-122"/>
                <a:ea typeface="宋体" panose="02010600030101010101" pitchFamily="2" charset="-122"/>
              </a:rPr>
              <a:t>2</a:t>
            </a:r>
            <a:r>
              <a:rPr lang="zh-CN" altLang="en-US" sz="3600" dirty="0" smtClean="0">
                <a:solidFill>
                  <a:schemeClr val="tx1"/>
                </a:solidFill>
                <a:latin typeface="宋体" panose="02010600030101010101" pitchFamily="2" charset="-122"/>
                <a:ea typeface="宋体" panose="02010600030101010101" pitchFamily="2" charset="-122"/>
              </a:rPr>
              <a:t>、</a:t>
            </a:r>
            <a:r>
              <a:rPr lang="zh-CN" altLang="zh-CN" sz="2400" dirty="0">
                <a:solidFill>
                  <a:schemeClr val="tx1"/>
                </a:solidFill>
                <a:latin typeface="宋体" panose="02010600030101010101" pitchFamily="2" charset="-122"/>
                <a:ea typeface="宋体" panose="02010600030101010101" pitchFamily="2" charset="-122"/>
              </a:rPr>
              <a:t>按热源不同，分为</a:t>
            </a:r>
            <a:r>
              <a:rPr lang="zh-CN" altLang="en-US" sz="2400" dirty="0">
                <a:solidFill>
                  <a:schemeClr val="tx1"/>
                </a:solidFill>
                <a:latin typeface="宋体" panose="02010600030101010101" pitchFamily="2" charset="-122"/>
                <a:ea typeface="宋体" panose="02010600030101010101" pitchFamily="2" charset="-122"/>
              </a:rPr>
              <a:t>热电联产系统、</a:t>
            </a:r>
            <a:r>
              <a:rPr lang="zh-CN" altLang="zh-CN" sz="2400" dirty="0">
                <a:solidFill>
                  <a:schemeClr val="tx1"/>
                </a:solidFill>
                <a:latin typeface="宋体" panose="02010600030101010101" pitchFamily="2" charset="-122"/>
                <a:ea typeface="宋体" panose="02010600030101010101" pitchFamily="2" charset="-122"/>
              </a:rPr>
              <a:t>锅炉供热系统，另外还有以</a:t>
            </a:r>
            <a:r>
              <a:rPr lang="zh-CN" altLang="en-US" sz="2400" dirty="0">
                <a:solidFill>
                  <a:schemeClr val="tx1"/>
                </a:solidFill>
                <a:latin typeface="宋体" panose="02010600030101010101" pitchFamily="2" charset="-122"/>
                <a:ea typeface="宋体" panose="02010600030101010101" pitchFamily="2" charset="-122"/>
              </a:rPr>
              <a:t>地源热泵</a:t>
            </a:r>
            <a:r>
              <a:rPr lang="zh-CN" altLang="zh-CN" sz="2400" dirty="0">
                <a:solidFill>
                  <a:schemeClr val="tx1"/>
                </a:solidFill>
                <a:latin typeface="宋体" panose="02010600030101010101" pitchFamily="2" charset="-122"/>
                <a:ea typeface="宋体" panose="02010600030101010101" pitchFamily="2" charset="-122"/>
              </a:rPr>
              <a:t>、水源热泵、工业余热、核能、太阳能等作为热源的供热系统</a:t>
            </a:r>
            <a:r>
              <a:rPr lang="zh-CN" altLang="zh-CN" sz="2400" dirty="0" smtClean="0">
                <a:solidFill>
                  <a:schemeClr val="tx1"/>
                </a:solidFill>
                <a:latin typeface="宋体" panose="02010600030101010101" pitchFamily="2" charset="-122"/>
                <a:ea typeface="宋体" panose="02010600030101010101" pitchFamily="2" charset="-122"/>
              </a:rPr>
              <a:t>。</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6" name="矩形 5"/>
          <p:cNvSpPr/>
          <p:nvPr/>
        </p:nvSpPr>
        <p:spPr>
          <a:xfrm>
            <a:off x="2757783" y="6042095"/>
            <a:ext cx="4339650" cy="923330"/>
          </a:xfrm>
          <a:prstGeom prst="rect">
            <a:avLst/>
          </a:prstGeom>
          <a:noFill/>
        </p:spPr>
        <p:txBody>
          <a:bodyPr wrap="none" lIns="91440" tIns="45720" rIns="91440" bIns="45720">
            <a:spAutoFit/>
          </a:bodyPr>
          <a:lstStyle/>
          <a:p>
            <a:pPr algn="ctr"/>
            <a:r>
              <a:rPr lang="zh-CN" altLang="en-US" sz="54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燃气锅炉供热</a:t>
            </a:r>
            <a:endParaRPr lang="zh-CN" alt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0" y="1988456"/>
            <a:ext cx="7704650" cy="4117522"/>
          </a:xfrm>
          <a:prstGeom prst="rect">
            <a:avLst/>
          </a:prstGeom>
        </p:spPr>
      </p:pic>
    </p:spTree>
    <p:extLst>
      <p:ext uri="{BB962C8B-B14F-4D97-AF65-F5344CB8AC3E}">
        <p14:creationId xmlns:p14="http://schemas.microsoft.com/office/powerpoint/2010/main" val="19971734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4"/>
          <p:cNvSpPr txBox="1">
            <a:spLocks/>
          </p:cNvSpPr>
          <p:nvPr/>
        </p:nvSpPr>
        <p:spPr>
          <a:xfrm>
            <a:off x="784629" y="119742"/>
            <a:ext cx="9622113" cy="1585688"/>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n-lt"/>
                <a:ea typeface="+mn-ea"/>
                <a:cs typeface="+mn-cs"/>
              </a:defRPr>
            </a:lvl1pPr>
            <a:lvl2pPr eaLnBrk="1" hangingPunct="1">
              <a:defRPr>
                <a:solidFill>
                  <a:schemeClr val="dk1"/>
                </a:solidFill>
                <a:latin typeface="+mn-lt"/>
                <a:ea typeface="+mn-ea"/>
                <a:cs typeface="+mn-cs"/>
              </a:defRPr>
            </a:lvl2pPr>
            <a:lvl3pPr eaLnBrk="1" hangingPunct="1">
              <a:defRPr>
                <a:solidFill>
                  <a:schemeClr val="dk1"/>
                </a:solidFill>
                <a:latin typeface="+mn-lt"/>
                <a:ea typeface="+mn-ea"/>
                <a:cs typeface="+mn-cs"/>
              </a:defRPr>
            </a:lvl3pPr>
            <a:lvl4pPr eaLnBrk="1" hangingPunct="1">
              <a:defRPr>
                <a:solidFill>
                  <a:schemeClr val="dk1"/>
                </a:solidFill>
                <a:latin typeface="+mn-lt"/>
                <a:ea typeface="+mn-ea"/>
                <a:cs typeface="+mn-cs"/>
              </a:defRPr>
            </a:lvl4pPr>
            <a:lvl5pPr eaLnBrk="1" hangingPunct="1">
              <a:defRPr>
                <a:solidFill>
                  <a:schemeClr val="dk1"/>
                </a:solidFill>
                <a:latin typeface="+mn-lt"/>
                <a:ea typeface="+mn-ea"/>
                <a:cs typeface="+mn-cs"/>
              </a:defRPr>
            </a:lvl5pPr>
            <a:lvl6pPr eaLnBrk="1" hangingPunct="1">
              <a:defRPr>
                <a:solidFill>
                  <a:schemeClr val="dk1"/>
                </a:solidFill>
                <a:latin typeface="+mn-lt"/>
                <a:ea typeface="+mn-ea"/>
                <a:cs typeface="+mn-cs"/>
              </a:defRPr>
            </a:lvl6pPr>
            <a:lvl7pPr eaLnBrk="1" hangingPunct="1">
              <a:defRPr>
                <a:solidFill>
                  <a:schemeClr val="dk1"/>
                </a:solidFill>
                <a:latin typeface="+mn-lt"/>
                <a:ea typeface="+mn-ea"/>
                <a:cs typeface="+mn-cs"/>
              </a:defRPr>
            </a:lvl7pPr>
            <a:lvl8pPr eaLnBrk="1" hangingPunct="1">
              <a:defRPr>
                <a:solidFill>
                  <a:schemeClr val="dk1"/>
                </a:solidFill>
                <a:latin typeface="+mn-lt"/>
                <a:ea typeface="+mn-ea"/>
                <a:cs typeface="+mn-cs"/>
              </a:defRPr>
            </a:lvl8pPr>
            <a:lvl9pPr eaLnBrk="1" hangingPunct="1">
              <a:defRPr>
                <a:solidFill>
                  <a:schemeClr val="dk1"/>
                </a:solidFill>
                <a:latin typeface="+mn-lt"/>
                <a:ea typeface="+mn-ea"/>
                <a:cs typeface="+mn-cs"/>
              </a:defRPr>
            </a:lvl9pPr>
          </a:lstStyle>
          <a:p>
            <a:pPr algn="l"/>
            <a:r>
              <a:rPr lang="zh-CN" altLang="en-US" sz="3600" dirty="0" smtClean="0">
                <a:solidFill>
                  <a:schemeClr val="tx1"/>
                </a:solidFill>
                <a:latin typeface="宋体" panose="02010600030101010101" pitchFamily="2" charset="-122"/>
                <a:ea typeface="宋体" panose="02010600030101010101" pitchFamily="2" charset="-122"/>
              </a:rPr>
              <a:t>二、</a:t>
            </a:r>
            <a:r>
              <a:rPr lang="zh-CN" altLang="zh-CN" sz="3600" dirty="0" smtClean="0">
                <a:solidFill>
                  <a:schemeClr val="tx1"/>
                </a:solidFill>
                <a:latin typeface="宋体" panose="02010600030101010101" pitchFamily="2" charset="-122"/>
                <a:ea typeface="宋体" panose="02010600030101010101" pitchFamily="2" charset="-122"/>
              </a:rPr>
              <a:t>城市供热系统可按下列方式进行分类：</a:t>
            </a:r>
            <a:br>
              <a:rPr lang="zh-CN" altLang="zh-CN" sz="3600" dirty="0" smtClean="0">
                <a:solidFill>
                  <a:schemeClr val="tx1"/>
                </a:solidFill>
                <a:latin typeface="宋体" panose="02010600030101010101" pitchFamily="2" charset="-122"/>
                <a:ea typeface="宋体" panose="02010600030101010101" pitchFamily="2" charset="-122"/>
              </a:rPr>
            </a:br>
            <a:r>
              <a:rPr lang="en-US" altLang="zh-CN" sz="3600" dirty="0" smtClean="0">
                <a:solidFill>
                  <a:schemeClr val="tx1"/>
                </a:solidFill>
                <a:latin typeface="宋体" panose="02010600030101010101" pitchFamily="2" charset="-122"/>
                <a:ea typeface="宋体" panose="02010600030101010101" pitchFamily="2" charset="-122"/>
              </a:rPr>
              <a:t>2</a:t>
            </a:r>
            <a:r>
              <a:rPr lang="zh-CN" altLang="en-US" sz="3600" dirty="0" smtClean="0">
                <a:solidFill>
                  <a:schemeClr val="tx1"/>
                </a:solidFill>
                <a:latin typeface="宋体" panose="02010600030101010101" pitchFamily="2" charset="-122"/>
                <a:ea typeface="宋体" panose="02010600030101010101" pitchFamily="2" charset="-122"/>
              </a:rPr>
              <a:t>、</a:t>
            </a:r>
            <a:r>
              <a:rPr lang="zh-CN" altLang="zh-CN" sz="2400" dirty="0">
                <a:solidFill>
                  <a:schemeClr val="tx1"/>
                </a:solidFill>
                <a:latin typeface="宋体" panose="02010600030101010101" pitchFamily="2" charset="-122"/>
                <a:ea typeface="宋体" panose="02010600030101010101" pitchFamily="2" charset="-122"/>
              </a:rPr>
              <a:t>按热源不同，分为</a:t>
            </a:r>
            <a:r>
              <a:rPr lang="zh-CN" altLang="en-US" sz="2400" dirty="0">
                <a:solidFill>
                  <a:schemeClr val="tx1"/>
                </a:solidFill>
                <a:latin typeface="宋体" panose="02010600030101010101" pitchFamily="2" charset="-122"/>
                <a:ea typeface="宋体" panose="02010600030101010101" pitchFamily="2" charset="-122"/>
              </a:rPr>
              <a:t>热电联产系统、</a:t>
            </a:r>
            <a:r>
              <a:rPr lang="zh-CN" altLang="zh-CN" sz="2400" dirty="0">
                <a:solidFill>
                  <a:schemeClr val="tx1"/>
                </a:solidFill>
                <a:latin typeface="宋体" panose="02010600030101010101" pitchFamily="2" charset="-122"/>
                <a:ea typeface="宋体" panose="02010600030101010101" pitchFamily="2" charset="-122"/>
              </a:rPr>
              <a:t>锅炉供热系统，另外还有以</a:t>
            </a:r>
            <a:r>
              <a:rPr lang="zh-CN" altLang="en-US" sz="2400" dirty="0">
                <a:solidFill>
                  <a:schemeClr val="tx1"/>
                </a:solidFill>
                <a:latin typeface="宋体" panose="02010600030101010101" pitchFamily="2" charset="-122"/>
                <a:ea typeface="宋体" panose="02010600030101010101" pitchFamily="2" charset="-122"/>
              </a:rPr>
              <a:t>地源热泵</a:t>
            </a:r>
            <a:r>
              <a:rPr lang="zh-CN" altLang="zh-CN" sz="2400" dirty="0">
                <a:solidFill>
                  <a:schemeClr val="tx1"/>
                </a:solidFill>
                <a:latin typeface="宋体" panose="02010600030101010101" pitchFamily="2" charset="-122"/>
                <a:ea typeface="宋体" panose="02010600030101010101" pitchFamily="2" charset="-122"/>
              </a:rPr>
              <a:t>、水源热泵、工业余热、核能、太阳能等作为热源的供热系统</a:t>
            </a:r>
            <a:r>
              <a:rPr lang="zh-CN" altLang="zh-CN" sz="2400" dirty="0" smtClean="0">
                <a:solidFill>
                  <a:schemeClr val="tx1"/>
                </a:solidFill>
                <a:latin typeface="宋体" panose="02010600030101010101" pitchFamily="2" charset="-122"/>
                <a:ea typeface="宋体" panose="02010600030101010101" pitchFamily="2" charset="-122"/>
              </a:rPr>
              <a:t>。</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6" name="矩形 5"/>
          <p:cNvSpPr/>
          <p:nvPr/>
        </p:nvSpPr>
        <p:spPr>
          <a:xfrm>
            <a:off x="2992108" y="6101584"/>
            <a:ext cx="5032148" cy="923330"/>
          </a:xfrm>
          <a:prstGeom prst="rect">
            <a:avLst/>
          </a:prstGeom>
          <a:noFill/>
        </p:spPr>
        <p:txBody>
          <a:bodyPr wrap="none" lIns="91440" tIns="45720" rIns="91440" bIns="45720">
            <a:spAutoFit/>
          </a:bodyPr>
          <a:lstStyle/>
          <a:p>
            <a:pPr algn="ctr"/>
            <a:r>
              <a:rPr lang="zh-CN" altLang="en-US" sz="54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地水、地源供热</a:t>
            </a:r>
            <a:endParaRPr lang="zh-CN" alt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6899" y="1762922"/>
            <a:ext cx="4409526" cy="4409526"/>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471" y="1762922"/>
            <a:ext cx="4326644" cy="4338662"/>
          </a:xfrm>
          <a:prstGeom prst="rect">
            <a:avLst/>
          </a:prstGeom>
        </p:spPr>
      </p:pic>
    </p:spTree>
    <p:extLst>
      <p:ext uri="{BB962C8B-B14F-4D97-AF65-F5344CB8AC3E}">
        <p14:creationId xmlns:p14="http://schemas.microsoft.com/office/powerpoint/2010/main" val="4331711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4"/>
          <p:cNvSpPr txBox="1">
            <a:spLocks/>
          </p:cNvSpPr>
          <p:nvPr/>
        </p:nvSpPr>
        <p:spPr>
          <a:xfrm>
            <a:off x="784629" y="119742"/>
            <a:ext cx="9622113" cy="1585688"/>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n-lt"/>
                <a:ea typeface="+mn-ea"/>
                <a:cs typeface="+mn-cs"/>
              </a:defRPr>
            </a:lvl1pPr>
            <a:lvl2pPr eaLnBrk="1" hangingPunct="1">
              <a:defRPr>
                <a:solidFill>
                  <a:schemeClr val="dk1"/>
                </a:solidFill>
                <a:latin typeface="+mn-lt"/>
                <a:ea typeface="+mn-ea"/>
                <a:cs typeface="+mn-cs"/>
              </a:defRPr>
            </a:lvl2pPr>
            <a:lvl3pPr eaLnBrk="1" hangingPunct="1">
              <a:defRPr>
                <a:solidFill>
                  <a:schemeClr val="dk1"/>
                </a:solidFill>
                <a:latin typeface="+mn-lt"/>
                <a:ea typeface="+mn-ea"/>
                <a:cs typeface="+mn-cs"/>
              </a:defRPr>
            </a:lvl3pPr>
            <a:lvl4pPr eaLnBrk="1" hangingPunct="1">
              <a:defRPr>
                <a:solidFill>
                  <a:schemeClr val="dk1"/>
                </a:solidFill>
                <a:latin typeface="+mn-lt"/>
                <a:ea typeface="+mn-ea"/>
                <a:cs typeface="+mn-cs"/>
              </a:defRPr>
            </a:lvl4pPr>
            <a:lvl5pPr eaLnBrk="1" hangingPunct="1">
              <a:defRPr>
                <a:solidFill>
                  <a:schemeClr val="dk1"/>
                </a:solidFill>
                <a:latin typeface="+mn-lt"/>
                <a:ea typeface="+mn-ea"/>
                <a:cs typeface="+mn-cs"/>
              </a:defRPr>
            </a:lvl5pPr>
            <a:lvl6pPr eaLnBrk="1" hangingPunct="1">
              <a:defRPr>
                <a:solidFill>
                  <a:schemeClr val="dk1"/>
                </a:solidFill>
                <a:latin typeface="+mn-lt"/>
                <a:ea typeface="+mn-ea"/>
                <a:cs typeface="+mn-cs"/>
              </a:defRPr>
            </a:lvl6pPr>
            <a:lvl7pPr eaLnBrk="1" hangingPunct="1">
              <a:defRPr>
                <a:solidFill>
                  <a:schemeClr val="dk1"/>
                </a:solidFill>
                <a:latin typeface="+mn-lt"/>
                <a:ea typeface="+mn-ea"/>
                <a:cs typeface="+mn-cs"/>
              </a:defRPr>
            </a:lvl7pPr>
            <a:lvl8pPr eaLnBrk="1" hangingPunct="1">
              <a:defRPr>
                <a:solidFill>
                  <a:schemeClr val="dk1"/>
                </a:solidFill>
                <a:latin typeface="+mn-lt"/>
                <a:ea typeface="+mn-ea"/>
                <a:cs typeface="+mn-cs"/>
              </a:defRPr>
            </a:lvl8pPr>
            <a:lvl9pPr eaLnBrk="1" hangingPunct="1">
              <a:defRPr>
                <a:solidFill>
                  <a:schemeClr val="dk1"/>
                </a:solidFill>
                <a:latin typeface="+mn-lt"/>
                <a:ea typeface="+mn-ea"/>
                <a:cs typeface="+mn-cs"/>
              </a:defRPr>
            </a:lvl9pPr>
          </a:lstStyle>
          <a:p>
            <a:pPr algn="l"/>
            <a:r>
              <a:rPr lang="zh-CN" altLang="en-US" sz="3600" dirty="0" smtClean="0">
                <a:solidFill>
                  <a:schemeClr val="tx1"/>
                </a:solidFill>
                <a:latin typeface="宋体" panose="02010600030101010101" pitchFamily="2" charset="-122"/>
                <a:ea typeface="宋体" panose="02010600030101010101" pitchFamily="2" charset="-122"/>
              </a:rPr>
              <a:t>二、</a:t>
            </a:r>
            <a:r>
              <a:rPr lang="zh-CN" altLang="zh-CN" sz="3600" dirty="0" smtClean="0">
                <a:solidFill>
                  <a:schemeClr val="tx1"/>
                </a:solidFill>
                <a:latin typeface="宋体" panose="02010600030101010101" pitchFamily="2" charset="-122"/>
                <a:ea typeface="宋体" panose="02010600030101010101" pitchFamily="2" charset="-122"/>
              </a:rPr>
              <a:t>城市供热系统可按下列方式进行分类：</a:t>
            </a:r>
            <a:br>
              <a:rPr lang="zh-CN" altLang="zh-CN" sz="3600" dirty="0" smtClean="0">
                <a:solidFill>
                  <a:schemeClr val="tx1"/>
                </a:solidFill>
                <a:latin typeface="宋体" panose="02010600030101010101" pitchFamily="2" charset="-122"/>
                <a:ea typeface="宋体" panose="02010600030101010101" pitchFamily="2" charset="-122"/>
              </a:rPr>
            </a:br>
            <a:r>
              <a:rPr lang="en-US" altLang="zh-CN" sz="3600" dirty="0" smtClean="0">
                <a:solidFill>
                  <a:schemeClr val="tx1"/>
                </a:solidFill>
                <a:latin typeface="宋体" panose="02010600030101010101" pitchFamily="2" charset="-122"/>
                <a:ea typeface="宋体" panose="02010600030101010101" pitchFamily="2" charset="-122"/>
              </a:rPr>
              <a:t>2</a:t>
            </a:r>
            <a:r>
              <a:rPr lang="zh-CN" altLang="en-US" sz="3600" dirty="0" smtClean="0">
                <a:solidFill>
                  <a:schemeClr val="tx1"/>
                </a:solidFill>
                <a:latin typeface="宋体" panose="02010600030101010101" pitchFamily="2" charset="-122"/>
                <a:ea typeface="宋体" panose="02010600030101010101" pitchFamily="2" charset="-122"/>
              </a:rPr>
              <a:t>、</a:t>
            </a:r>
            <a:r>
              <a:rPr lang="zh-CN" altLang="zh-CN" sz="2400" dirty="0">
                <a:solidFill>
                  <a:schemeClr val="tx1"/>
                </a:solidFill>
                <a:latin typeface="宋体" panose="02010600030101010101" pitchFamily="2" charset="-122"/>
                <a:ea typeface="宋体" panose="02010600030101010101" pitchFamily="2" charset="-122"/>
              </a:rPr>
              <a:t>按热源不同，分为</a:t>
            </a:r>
            <a:r>
              <a:rPr lang="zh-CN" altLang="en-US" sz="2400" dirty="0">
                <a:solidFill>
                  <a:schemeClr val="tx1"/>
                </a:solidFill>
                <a:latin typeface="宋体" panose="02010600030101010101" pitchFamily="2" charset="-122"/>
                <a:ea typeface="宋体" panose="02010600030101010101" pitchFamily="2" charset="-122"/>
              </a:rPr>
              <a:t>热电联产系统、</a:t>
            </a:r>
            <a:r>
              <a:rPr lang="zh-CN" altLang="zh-CN" sz="2400" dirty="0">
                <a:solidFill>
                  <a:schemeClr val="tx1"/>
                </a:solidFill>
                <a:latin typeface="宋体" panose="02010600030101010101" pitchFamily="2" charset="-122"/>
                <a:ea typeface="宋体" panose="02010600030101010101" pitchFamily="2" charset="-122"/>
              </a:rPr>
              <a:t>锅炉供热系统，另外还有以</a:t>
            </a:r>
            <a:r>
              <a:rPr lang="zh-CN" altLang="en-US" sz="2400" dirty="0">
                <a:solidFill>
                  <a:schemeClr val="tx1"/>
                </a:solidFill>
                <a:latin typeface="宋体" panose="02010600030101010101" pitchFamily="2" charset="-122"/>
                <a:ea typeface="宋体" panose="02010600030101010101" pitchFamily="2" charset="-122"/>
              </a:rPr>
              <a:t>地源热泵</a:t>
            </a:r>
            <a:r>
              <a:rPr lang="zh-CN" altLang="zh-CN" sz="2400" dirty="0">
                <a:solidFill>
                  <a:schemeClr val="tx1"/>
                </a:solidFill>
                <a:latin typeface="宋体" panose="02010600030101010101" pitchFamily="2" charset="-122"/>
                <a:ea typeface="宋体" panose="02010600030101010101" pitchFamily="2" charset="-122"/>
              </a:rPr>
              <a:t>、水源热泵、工业余热、核能、太阳能等作为热源的供热系统</a:t>
            </a:r>
            <a:r>
              <a:rPr lang="zh-CN" altLang="zh-CN" sz="2400" dirty="0" smtClean="0">
                <a:solidFill>
                  <a:schemeClr val="tx1"/>
                </a:solidFill>
                <a:latin typeface="宋体" panose="02010600030101010101" pitchFamily="2" charset="-122"/>
                <a:ea typeface="宋体" panose="02010600030101010101" pitchFamily="2" charset="-122"/>
              </a:rPr>
              <a:t>。</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6" name="矩形 5"/>
          <p:cNvSpPr/>
          <p:nvPr/>
        </p:nvSpPr>
        <p:spPr>
          <a:xfrm>
            <a:off x="2733363" y="5873302"/>
            <a:ext cx="5724644" cy="923330"/>
          </a:xfrm>
          <a:prstGeom prst="rect">
            <a:avLst/>
          </a:prstGeom>
          <a:noFill/>
        </p:spPr>
        <p:txBody>
          <a:bodyPr wrap="none" lIns="91440" tIns="45720" rIns="91440" bIns="45720">
            <a:spAutoFit/>
          </a:bodyPr>
          <a:lstStyle/>
          <a:p>
            <a:pPr algn="ctr"/>
            <a:r>
              <a:rPr lang="zh-CN" altLang="en-US" sz="54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地热、太阳能供热</a:t>
            </a:r>
            <a:endParaRPr lang="zh-CN" alt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76" y="1878117"/>
            <a:ext cx="6025096" cy="3455884"/>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000" y="1878117"/>
            <a:ext cx="5998828" cy="4284163"/>
          </a:xfrm>
          <a:prstGeom prst="rect">
            <a:avLst/>
          </a:prstGeom>
        </p:spPr>
      </p:pic>
    </p:spTree>
    <p:extLst>
      <p:ext uri="{BB962C8B-B14F-4D97-AF65-F5344CB8AC3E}">
        <p14:creationId xmlns:p14="http://schemas.microsoft.com/office/powerpoint/2010/main" val="1632487959"/>
      </p:ext>
    </p:extLst>
  </p:cSld>
  <p:clrMapOvr>
    <a:masterClrMapping/>
  </p:clrMapOvr>
  <p:timing>
    <p:tnLst>
      <p:par>
        <p:cTn id="1" dur="indefinite" restart="never" nodeType="tmRoot"/>
      </p:par>
    </p:tnLst>
  </p:timing>
</p:sld>
</file>

<file path=ppt/theme/theme1.xml><?xml version="1.0" encoding="utf-8"?>
<a:theme xmlns:a="http://schemas.openxmlformats.org/drawingml/2006/main" name="平面">
  <a:themeElements>
    <a:clrScheme name="平面">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平面">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平面">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6681</TotalTime>
  <Words>4951</Words>
  <Application>Microsoft Office PowerPoint</Application>
  <PresentationFormat>宽屏</PresentationFormat>
  <Paragraphs>231</Paragraphs>
  <Slides>66</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66</vt:i4>
      </vt:variant>
    </vt:vector>
  </HeadingPairs>
  <TitlesOfParts>
    <vt:vector size="75" baseType="lpstr">
      <vt:lpstr>方正姚体</vt:lpstr>
      <vt:lpstr>华文新魏</vt:lpstr>
      <vt:lpstr>宋体</vt:lpstr>
      <vt:lpstr>Arial</vt:lpstr>
      <vt:lpstr>Helvetica</vt:lpstr>
      <vt:lpstr>Times New Roman</vt:lpstr>
      <vt:lpstr>Trebuchet MS</vt:lpstr>
      <vt:lpstr>Wingdings 3</vt:lpstr>
      <vt:lpstr>平面</vt:lpstr>
      <vt:lpstr>城市供热系统介绍</vt:lpstr>
      <vt:lpstr>    一、城市供热系统由热源、热网和热用户三部分组成。    </vt:lpstr>
      <vt:lpstr>PowerPoint 演示文稿</vt:lpstr>
      <vt:lpstr>二、城市供热系统可按下列方式进行分类： 1、按热媒不同，分为热水供热系统和蒸汽供热系统。 </vt:lpstr>
      <vt:lpstr>PowerPoint 演示文稿</vt:lpstr>
      <vt:lpstr>PowerPoint 演示文稿</vt:lpstr>
      <vt:lpstr>PowerPoint 演示文稿</vt:lpstr>
      <vt:lpstr>PowerPoint 演示文稿</vt:lpstr>
      <vt:lpstr>PowerPoint 演示文稿</vt:lpstr>
      <vt:lpstr>PowerPoint 演示文稿</vt:lpstr>
      <vt:lpstr>二、城市供热系统可按下列方式进行分类： 3、按供热管道的不同，可分为单管制、双管制供热系统。</vt:lpstr>
      <vt:lpstr>二、城市供热系统可按下列方式进行分类： 4、按地域不同，分为集中供热系统和分散供热系统。</vt:lpstr>
      <vt:lpstr>二、城市供热系统可按下列方式进行分类： 4、按地域不同，分为集中供热系统和分散供热系统。</vt:lpstr>
      <vt:lpstr>二、城市供热系统可按下列方式进行分类： 4、按地域不同，分为集中供热系统和分散供热系统。</vt:lpstr>
      <vt:lpstr>二、城市供热系统可按下列方式进行分类： 4、按地域不同，分为集中供热系统和分散供热系统。</vt:lpstr>
      <vt:lpstr>二、城市供热系统可按下列方式进行分类： 4、按地域不同，分为集中供热系统和分散供热系统。</vt:lpstr>
      <vt:lpstr> 三、热源    </vt:lpstr>
      <vt:lpstr> 三、热源    </vt:lpstr>
      <vt:lpstr> 三、热源    </vt:lpstr>
      <vt:lpstr> 三、热源    </vt:lpstr>
      <vt:lpstr> 三、热源    </vt:lpstr>
      <vt:lpstr> 三、热源    </vt:lpstr>
      <vt:lpstr> 三、热源    </vt:lpstr>
      <vt:lpstr> 三、热源    </vt:lpstr>
      <vt:lpstr> 三、热源    </vt:lpstr>
      <vt:lpstr> 三、热源    </vt:lpstr>
      <vt:lpstr> 三、热源    </vt:lpstr>
      <vt:lpstr> 三、热源    </vt:lpstr>
      <vt:lpstr> 三、热源    </vt:lpstr>
      <vt:lpstr> 三、热源    </vt:lpstr>
      <vt:lpstr> 三、热源    </vt:lpstr>
      <vt:lpstr> 三、热源    </vt:lpstr>
      <vt:lpstr> 三、热源    </vt:lpstr>
      <vt:lpstr> 三、热源    </vt:lpstr>
      <vt:lpstr> 三、热源    </vt:lpstr>
      <vt:lpstr> 三、热源    </vt:lpstr>
      <vt:lpstr> 三、热源    </vt:lpstr>
      <vt:lpstr> 三、热源    </vt:lpstr>
      <vt:lpstr> 三、热源    </vt:lpstr>
      <vt:lpstr> 三、热源    </vt:lpstr>
      <vt:lpstr> 三、热源    </vt:lpstr>
      <vt:lpstr> 三、热源    </vt:lpstr>
      <vt:lpstr> 三、热源    </vt:lpstr>
      <vt:lpstr> 三、热源    </vt:lpstr>
      <vt:lpstr> 三、热源    </vt:lpstr>
      <vt:lpstr> 三、热源    </vt:lpstr>
      <vt:lpstr> 三、热源    </vt:lpstr>
      <vt:lpstr> 三、热源    </vt:lpstr>
      <vt:lpstr> 三、热源    </vt:lpstr>
      <vt:lpstr> 三、热源    </vt:lpstr>
      <vt:lpstr> 三、热源    </vt:lpstr>
      <vt:lpstr> 三、热源    </vt:lpstr>
      <vt:lpstr> 三、热源    </vt:lpstr>
      <vt:lpstr> 三、热源    </vt:lpstr>
      <vt:lpstr> 三、热源    </vt:lpstr>
      <vt:lpstr> 三、热源    </vt:lpstr>
      <vt:lpstr> 三、热源    </vt:lpstr>
      <vt:lpstr> 三、热源    </vt:lpstr>
      <vt:lpstr> 三、热源    </vt:lpstr>
      <vt:lpstr> 三、热源    </vt:lpstr>
      <vt:lpstr> 三、热源    </vt:lpstr>
      <vt:lpstr> 四、换热站    </vt:lpstr>
      <vt:lpstr> 四、换热站    </vt:lpstr>
      <vt:lpstr> 四、换热站    </vt:lpstr>
      <vt:lpstr> 四、换热站    </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城市供热系统介绍</dc:title>
  <dc:creator>123</dc:creator>
  <cp:lastModifiedBy>123</cp:lastModifiedBy>
  <cp:revision>90</cp:revision>
  <dcterms:created xsi:type="dcterms:W3CDTF">2024-04-11T06:43:00Z</dcterms:created>
  <dcterms:modified xsi:type="dcterms:W3CDTF">2024-04-23T07:20:12Z</dcterms:modified>
</cp:coreProperties>
</file>